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imes New Roman Ultra-Bold" charset="1" panose="02030902070405020303"/>
      <p:regular r:id="rId22"/>
    </p:embeddedFont>
    <p:embeddedFont>
      <p:font typeface="Times New Roman" charset="1" panose="02030502070405020303"/>
      <p:regular r:id="rId23"/>
    </p:embeddedFont>
    <p:embeddedFont>
      <p:font typeface="Times New Roman Italics" charset="1" panose="020305020704050903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notesMasters/notesMaster1.xml" Type="http://schemas.openxmlformats.org/officeDocument/2006/relationships/notesMaster"/><Relationship Id="rId2" Target="presProps.xml" Type="http://schemas.openxmlformats.org/officeDocument/2006/relationships/presProps"/><Relationship Id="rId20" Target="theme/theme2.xml" Type="http://schemas.openxmlformats.org/officeDocument/2006/relationships/theme"/><Relationship Id="rId21" Target="notesSlides/notesSlide1.xml" Type="http://schemas.openxmlformats.org/officeDocument/2006/relationships/notesSlide"/><Relationship Id="rId22" Target="fonts/font22.fntdata" Type="http://schemas.openxmlformats.org/officeDocument/2006/relationships/font"/><Relationship Id="rId23" Target="fonts/font23.fntdata" Type="http://schemas.openxmlformats.org/officeDocument/2006/relationships/font"/><Relationship Id="rId24" Target="notesSlides/notesSlide2.xml" Type="http://schemas.openxmlformats.org/officeDocument/2006/relationships/notesSlide"/><Relationship Id="rId25" Target="notesSlides/notesSlide3.xml" Type="http://schemas.openxmlformats.org/officeDocument/2006/relationships/notesSlide"/><Relationship Id="rId26" Target="notesSlides/notesSlide4.xml" Type="http://schemas.openxmlformats.org/officeDocument/2006/relationships/notesSlide"/><Relationship Id="rId27" Target="notesSlides/notesSlide5.xml" Type="http://schemas.openxmlformats.org/officeDocument/2006/relationships/notesSlide"/><Relationship Id="rId28" Target="fonts/font28.fntdata" Type="http://schemas.openxmlformats.org/officeDocument/2006/relationships/font"/><Relationship Id="rId29" Target="notesSlides/notesSlide6.xml" Type="http://schemas.openxmlformats.org/officeDocument/2006/relationships/notesSlide"/><Relationship Id="rId3" Target="viewProps.xml" Type="http://schemas.openxmlformats.org/officeDocument/2006/relationships/viewProps"/><Relationship Id="rId30" Target="notesSlides/notesSlide7.xml" Type="http://schemas.openxmlformats.org/officeDocument/2006/relationships/notesSlide"/><Relationship Id="rId31" Target="notesSlides/notesSlide8.xml" Type="http://schemas.openxmlformats.org/officeDocument/2006/relationships/notesSlide"/><Relationship Id="rId32" Target="notesSlides/notesSlide9.xml" Type="http://schemas.openxmlformats.org/officeDocument/2006/relationships/notesSlide"/><Relationship Id="rId33" Target="notesSlides/notesSlide10.xml" Type="http://schemas.openxmlformats.org/officeDocument/2006/relationships/notesSlide"/><Relationship Id="rId34" Target="notesSlides/notesSlide11.xml" Type="http://schemas.openxmlformats.org/officeDocument/2006/relationships/notesSlide"/><Relationship Id="rId35" Target="notesSlides/notesSlide12.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 everyone so now I will be presenting the key insights from our customer churn analysis and also provide all the recommendations to help improve retention.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is also important for the company to protect customer data against privacy and security risks. For this, companies should use tough encryption, stick to regulations concerning personal information and explain clearly how they use consumers’ data. Being ready to respond to data breaches helps keep customers trusting the business and lowers the risk of customers leaving.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Using Tableau, we studied customer churn data to learn about the reasons why people leave and how to make them stay. In this message, I summarize what we found and recommend digital tools and roles to help keep your customers and manage concerns about their privacy.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People who download 5-10 GB in a month are most likely to leave us, possibly because they are not satisfied with the data speed or amount. Users who are not active on their international plans change carriers much more frequently, while active international users rarely switch. It suggests that smaller changes in their plans might reduce the number of people leaving from these groups.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Customers who have month-to-month contracts tend to cancel more often than those who have one or two-year contracts. This proves that using longer contracts results in higher retention. Payment method also matters; People who use direct debit to pay are less likely to churn, shy away or cancel their accounts compared to those who use credit cards.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Older customers are more likely to cancel, reaching over 50% in the 65+ age bracket. It is possible that older people need special assistance to enjoy your flights. Those who are part of group or bundle plans are generally less likely to leave when compared to those who buy on their own.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Customers stated that they would churn if the prices were better elsewhere, if they felt dissatisfied with what they were offered or if they sensed poor customer attitude. Issues with network reliability and customer dissatisfaction with service play a smaller role as well. Working on these causes helps cut down the rate of customers leaving.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Those who cancel their contracts quickly contact customer service more often, especially when they are on month-to-month contracts. Generally, customers who stick with a company for longer do so mainly because the service is still high quality.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Using CRM together with predictive analytics can help you catch customers who may quit early. Offering personalized marketing and loyalty benefits on digital platforms helps engage customers and make them more satisfied. For example, incentives provided based on customer habits encourage them to stay.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Successful implementation requires the cross-department collaboration. The reliable infrastructure and also analysis tools are necessary from the IT side. Marketing strategies should be customized by using data from analytics. HR ought to concentrate on teaching to customer service teams how to tackle concerns, by making the customer service better and also decreasing customer attrition.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1.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10.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29" Target="../media/image33.png" Type="http://schemas.openxmlformats.org/officeDocument/2006/relationships/image"/><Relationship Id="rId3" Target="../media/image1.png" Type="http://schemas.openxmlformats.org/officeDocument/2006/relationships/image"/><Relationship Id="rId30" Target="../media/image34.sv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11.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29" Target="https://doi.org/10.1007/978-3-030-66916-4_13" TargetMode="External" Type="http://schemas.openxmlformats.org/officeDocument/2006/relationships/hyperlink"/><Relationship Id="rId3" Target="../media/image1.png" Type="http://schemas.openxmlformats.org/officeDocument/2006/relationships/image"/><Relationship Id="rId30" Target="https://doi.org/10.1016/j.ins.2019.12.075" TargetMode="External" Type="http://schemas.openxmlformats.org/officeDocument/2006/relationships/hyperlink"/><Relationship Id="rId31" Target="https://avesis.istanbul.edu.tr/yayin/3b00284d-af04-419d-9906-a010407a0b76/customer-churn-analysis-in-banking-sector-evidence-from-explainable-machine-learning-model" TargetMode="External" Type="http://schemas.openxmlformats.org/officeDocument/2006/relationships/hyperlink"/><Relationship Id="rId32" Target="https://doi.org/10.4324/9781003179566" TargetMode="External" Type="http://schemas.openxmlformats.org/officeDocument/2006/relationships/hyperlink"/><Relationship Id="rId33" Target="https://www.sciencedirect.com/science/article/abs/pii/S0268401222000299" TargetMode="External" Type="http://schemas.openxmlformats.org/officeDocument/2006/relationships/hyperlink"/><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12.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35.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2.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29" Target="../media/image27.jpe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3.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29" Target="../media/image28.jpe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4.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29" Target="../media/image29.pn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5.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29" Target="../media/image30.pn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6.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29" Target="../media/image31.pn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7.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29" Target="../media/image32.pn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8.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19" Target="../media/image17.png" Type="http://schemas.openxmlformats.org/officeDocument/2006/relationships/image"/><Relationship Id="rId2" Target="../notesSlides/notesSlide9.xml" Type="http://schemas.openxmlformats.org/officeDocument/2006/relationships/notesSlide"/><Relationship Id="rId20" Target="../media/image18.svg" Type="http://schemas.openxmlformats.org/officeDocument/2006/relationships/image"/><Relationship Id="rId21" Target="../media/image19.png" Type="http://schemas.openxmlformats.org/officeDocument/2006/relationships/image"/><Relationship Id="rId22" Target="../media/image20.svg" Type="http://schemas.openxmlformats.org/officeDocument/2006/relationships/image"/><Relationship Id="rId23" Target="../media/image21.png" Type="http://schemas.openxmlformats.org/officeDocument/2006/relationships/image"/><Relationship Id="rId24" Target="../media/image22.svg" Type="http://schemas.openxmlformats.org/officeDocument/2006/relationships/image"/><Relationship Id="rId25" Target="../media/image23.png" Type="http://schemas.openxmlformats.org/officeDocument/2006/relationships/image"/><Relationship Id="rId26" Target="../media/image24.svg" Type="http://schemas.openxmlformats.org/officeDocument/2006/relationships/image"/><Relationship Id="rId27" Target="../media/image25.png" Type="http://schemas.openxmlformats.org/officeDocument/2006/relationships/image"/><Relationship Id="rId28" Target="../media/image26.svg" Type="http://schemas.openxmlformats.org/officeDocument/2006/relationships/image"/><Relationship Id="rId3" Target="../media/image1.png" Type="http://schemas.openxmlformats.org/officeDocument/2006/relationships/image"/><Relationship Id="rId4" Target="../media/image2.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0" y="2808972"/>
            <a:ext cx="18288000" cy="3035930"/>
          </a:xfrm>
          <a:prstGeom prst="rect">
            <a:avLst/>
          </a:prstGeom>
        </p:spPr>
        <p:txBody>
          <a:bodyPr anchor="t" rtlCol="false" tIns="0" lIns="0" bIns="0" rIns="0">
            <a:spAutoFit/>
          </a:bodyPr>
          <a:lstStyle/>
          <a:p>
            <a:pPr algn="ctr">
              <a:lnSpc>
                <a:spcPts val="11480"/>
              </a:lnSpc>
            </a:pPr>
            <a:r>
              <a:rPr lang="en-US" b="true" sz="8200">
                <a:solidFill>
                  <a:srgbClr val="123458"/>
                </a:solidFill>
                <a:latin typeface="Times New Roman Ultra-Bold"/>
                <a:ea typeface="Times New Roman Ultra-Bold"/>
                <a:cs typeface="Times New Roman Ultra-Bold"/>
                <a:sym typeface="Times New Roman Ultra-Bold"/>
              </a:rPr>
              <a:t>CUSTOMER CHURN ANALYSIS AND RECOMMENDATIONS</a:t>
            </a:r>
          </a:p>
        </p:txBody>
      </p:sp>
      <p:sp>
        <p:nvSpPr>
          <p:cNvPr name="TextBox 17" id="17"/>
          <p:cNvSpPr txBox="true"/>
          <p:nvPr/>
        </p:nvSpPr>
        <p:spPr>
          <a:xfrm rot="0">
            <a:off x="190500" y="2989944"/>
            <a:ext cx="18097500" cy="3035936"/>
          </a:xfrm>
          <a:prstGeom prst="rect">
            <a:avLst/>
          </a:prstGeom>
        </p:spPr>
        <p:txBody>
          <a:bodyPr anchor="t" rtlCol="false" tIns="0" lIns="0" bIns="0" rIns="0">
            <a:spAutoFit/>
          </a:bodyPr>
          <a:lstStyle/>
          <a:p>
            <a:pPr algn="ctr">
              <a:lnSpc>
                <a:spcPts val="11479"/>
              </a:lnSpc>
            </a:pPr>
            <a:r>
              <a:rPr lang="en-US" b="true" sz="8199">
                <a:solidFill>
                  <a:srgbClr val="183B4E">
                    <a:alpha val="19608"/>
                  </a:srgbClr>
                </a:solidFill>
                <a:latin typeface="Times New Roman Ultra-Bold"/>
                <a:ea typeface="Times New Roman Ultra-Bold"/>
                <a:cs typeface="Times New Roman Ultra-Bold"/>
                <a:sym typeface="Times New Roman Ultra-Bold"/>
              </a:rPr>
              <a:t>CUSTOMER CHURN ANALYSIS AND RECOMMENDATIONS</a:t>
            </a:r>
          </a:p>
        </p:txBody>
      </p:sp>
      <p:sp>
        <p:nvSpPr>
          <p:cNvPr name="TextBox 18" id="18"/>
          <p:cNvSpPr txBox="true"/>
          <p:nvPr/>
        </p:nvSpPr>
        <p:spPr>
          <a:xfrm rot="0">
            <a:off x="4378060" y="5978252"/>
            <a:ext cx="9531881" cy="3140075"/>
          </a:xfrm>
          <a:prstGeom prst="rect">
            <a:avLst/>
          </a:prstGeom>
        </p:spPr>
        <p:txBody>
          <a:bodyPr anchor="t" rtlCol="false" tIns="0" lIns="0" bIns="0" rIns="0">
            <a:spAutoFit/>
          </a:bodyPr>
          <a:lstStyle/>
          <a:p>
            <a:pPr algn="l">
              <a:lnSpc>
                <a:spcPts val="4899"/>
              </a:lnSpc>
            </a:pPr>
            <a:r>
              <a:rPr lang="en-US" sz="3499">
                <a:solidFill>
                  <a:srgbClr val="030303"/>
                </a:solidFill>
                <a:latin typeface="Times New Roman"/>
                <a:ea typeface="Times New Roman"/>
                <a:cs typeface="Times New Roman"/>
                <a:sym typeface="Times New Roman"/>
              </a:rPr>
              <a:t>Student Name: </a:t>
            </a:r>
          </a:p>
          <a:p>
            <a:pPr algn="l">
              <a:lnSpc>
                <a:spcPts val="4899"/>
              </a:lnSpc>
            </a:pPr>
            <a:r>
              <a:rPr lang="en-US" sz="3499">
                <a:solidFill>
                  <a:srgbClr val="030303"/>
                </a:solidFill>
                <a:latin typeface="Times New Roman"/>
                <a:ea typeface="Times New Roman"/>
                <a:cs typeface="Times New Roman"/>
                <a:sym typeface="Times New Roman"/>
              </a:rPr>
              <a:t>Student ID: </a:t>
            </a:r>
          </a:p>
          <a:p>
            <a:pPr algn="l">
              <a:lnSpc>
                <a:spcPts val="4899"/>
              </a:lnSpc>
            </a:pPr>
            <a:r>
              <a:rPr lang="en-US" sz="3499">
                <a:solidFill>
                  <a:srgbClr val="030303"/>
                </a:solidFill>
                <a:latin typeface="Times New Roman"/>
                <a:ea typeface="Times New Roman"/>
                <a:cs typeface="Times New Roman"/>
                <a:sym typeface="Times New Roman"/>
              </a:rPr>
              <a:t>Module: Digital Business: Models, Marketing and Operations</a:t>
            </a:r>
          </a:p>
          <a:p>
            <a:pPr algn="l">
              <a:lnSpc>
                <a:spcPts val="4899"/>
              </a:lnSpc>
            </a:pPr>
            <a:r>
              <a:rPr lang="en-US" sz="3499">
                <a:solidFill>
                  <a:srgbClr val="030303"/>
                </a:solidFill>
                <a:latin typeface="Times New Roman"/>
                <a:ea typeface="Times New Roman"/>
                <a:cs typeface="Times New Roman"/>
                <a:sym typeface="Times New Roman"/>
              </a:rPr>
              <a:t>Date: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1981200" y="3861043"/>
            <a:ext cx="11375922" cy="37814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30303"/>
                </a:solidFill>
                <a:latin typeface="Times New Roman"/>
                <a:ea typeface="Times New Roman"/>
                <a:cs typeface="Times New Roman"/>
                <a:sym typeface="Times New Roman"/>
              </a:rPr>
              <a:t>Securing customer data with encryption and complying with data protectio</a:t>
            </a:r>
            <a:r>
              <a:rPr lang="en-US" sz="3000" strike="noStrike" u="none">
                <a:solidFill>
                  <a:srgbClr val="030303"/>
                </a:solidFill>
                <a:latin typeface="Times New Roman"/>
                <a:ea typeface="Times New Roman"/>
                <a:cs typeface="Times New Roman"/>
                <a:sym typeface="Times New Roman"/>
              </a:rPr>
              <a:t>n laws is very important. </a:t>
            </a:r>
          </a:p>
          <a:p>
            <a:pPr algn="l" marL="647700" indent="-323850" lvl="1">
              <a:lnSpc>
                <a:spcPts val="4200"/>
              </a:lnSpc>
              <a:spcBef>
                <a:spcPct val="0"/>
              </a:spcBef>
              <a:buFont typeface="Arial"/>
              <a:buChar char="•"/>
            </a:pPr>
            <a:r>
              <a:rPr lang="en-US" sz="3000" strike="noStrike" u="none">
                <a:solidFill>
                  <a:srgbClr val="030303"/>
                </a:solidFill>
                <a:latin typeface="Times New Roman"/>
                <a:ea typeface="Times New Roman"/>
                <a:cs typeface="Times New Roman"/>
                <a:sym typeface="Times New Roman"/>
              </a:rPr>
              <a:t>When companies a</a:t>
            </a:r>
            <a:r>
              <a:rPr lang="en-US" sz="3000" strike="noStrike" u="none">
                <a:solidFill>
                  <a:srgbClr val="030303"/>
                </a:solidFill>
                <a:latin typeface="Times New Roman"/>
                <a:ea typeface="Times New Roman"/>
                <a:cs typeface="Times New Roman"/>
                <a:sym typeface="Times New Roman"/>
              </a:rPr>
              <a:t>r</a:t>
            </a:r>
            <a:r>
              <a:rPr lang="en-US" sz="3000" strike="noStrike" u="none">
                <a:solidFill>
                  <a:srgbClr val="030303"/>
                </a:solidFill>
                <a:latin typeface="Times New Roman"/>
                <a:ea typeface="Times New Roman"/>
                <a:cs typeface="Times New Roman"/>
                <a:sym typeface="Times New Roman"/>
              </a:rPr>
              <a:t>e open about their use of dat</a:t>
            </a:r>
            <a:r>
              <a:rPr lang="en-US" sz="3000" strike="noStrike" u="none">
                <a:solidFill>
                  <a:srgbClr val="030303"/>
                </a:solidFill>
                <a:latin typeface="Times New Roman"/>
                <a:ea typeface="Times New Roman"/>
                <a:cs typeface="Times New Roman"/>
                <a:sym typeface="Times New Roman"/>
              </a:rPr>
              <a:t>a</a:t>
            </a:r>
            <a:r>
              <a:rPr lang="en-US" sz="3000" strike="noStrike" u="none">
                <a:solidFill>
                  <a:srgbClr val="030303"/>
                </a:solidFill>
                <a:latin typeface="Times New Roman"/>
                <a:ea typeface="Times New Roman"/>
                <a:cs typeface="Times New Roman"/>
                <a:sym typeface="Times New Roman"/>
              </a:rPr>
              <a:t> and a</a:t>
            </a:r>
            <a:r>
              <a:rPr lang="en-US" sz="3000" strike="noStrike" u="none">
                <a:solidFill>
                  <a:srgbClr val="030303"/>
                </a:solidFill>
                <a:latin typeface="Times New Roman"/>
                <a:ea typeface="Times New Roman"/>
                <a:cs typeface="Times New Roman"/>
                <a:sym typeface="Times New Roman"/>
              </a:rPr>
              <a:t>s</a:t>
            </a:r>
            <a:r>
              <a:rPr lang="en-US" sz="3000" strike="noStrike" u="none">
                <a:solidFill>
                  <a:srgbClr val="030303"/>
                </a:solidFill>
                <a:latin typeface="Times New Roman"/>
                <a:ea typeface="Times New Roman"/>
                <a:cs typeface="Times New Roman"/>
                <a:sym typeface="Times New Roman"/>
              </a:rPr>
              <a:t>k f</a:t>
            </a:r>
            <a:r>
              <a:rPr lang="en-US" sz="3000" strike="noStrike" u="none">
                <a:solidFill>
                  <a:srgbClr val="030303"/>
                </a:solidFill>
                <a:latin typeface="Times New Roman"/>
                <a:ea typeface="Times New Roman"/>
                <a:cs typeface="Times New Roman"/>
                <a:sym typeface="Times New Roman"/>
              </a:rPr>
              <a:t>or con</a:t>
            </a:r>
            <a:r>
              <a:rPr lang="en-US" sz="3000" strike="noStrike" u="none">
                <a:solidFill>
                  <a:srgbClr val="030303"/>
                </a:solidFill>
                <a:latin typeface="Times New Roman"/>
                <a:ea typeface="Times New Roman"/>
                <a:cs typeface="Times New Roman"/>
                <a:sym typeface="Times New Roman"/>
              </a:rPr>
              <a:t>se</a:t>
            </a:r>
            <a:r>
              <a:rPr lang="en-US" sz="3000" strike="noStrike" u="none">
                <a:solidFill>
                  <a:srgbClr val="030303"/>
                </a:solidFill>
                <a:latin typeface="Times New Roman"/>
                <a:ea typeface="Times New Roman"/>
                <a:cs typeface="Times New Roman"/>
                <a:sym typeface="Times New Roman"/>
              </a:rPr>
              <a:t>n</a:t>
            </a: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 customers trust their actio</a:t>
            </a:r>
            <a:r>
              <a:rPr lang="en-US" sz="3000" strike="noStrike" u="none">
                <a:solidFill>
                  <a:srgbClr val="030303"/>
                </a:solidFill>
                <a:latin typeface="Times New Roman"/>
                <a:ea typeface="Times New Roman"/>
                <a:cs typeface="Times New Roman"/>
                <a:sym typeface="Times New Roman"/>
              </a:rPr>
              <a:t>n</a:t>
            </a:r>
            <a:r>
              <a:rPr lang="en-US" sz="3000" strike="noStrike" u="none">
                <a:solidFill>
                  <a:srgbClr val="030303"/>
                </a:solidFill>
                <a:latin typeface="Times New Roman"/>
                <a:ea typeface="Times New Roman"/>
                <a:cs typeface="Times New Roman"/>
                <a:sym typeface="Times New Roman"/>
              </a:rPr>
              <a:t>s. </a:t>
            </a:r>
          </a:p>
          <a:p>
            <a:pPr algn="l" marL="647700" indent="-323850" lvl="1">
              <a:lnSpc>
                <a:spcPts val="4200"/>
              </a:lnSpc>
              <a:spcBef>
                <a:spcPct val="0"/>
              </a:spcBef>
              <a:buFont typeface="Arial"/>
              <a:buChar char="•"/>
            </a:pPr>
            <a:r>
              <a:rPr lang="en-US" sz="3000" strike="noStrike" u="none">
                <a:solidFill>
                  <a:srgbClr val="030303"/>
                </a:solidFill>
                <a:latin typeface="Times New Roman"/>
                <a:ea typeface="Times New Roman"/>
                <a:cs typeface="Times New Roman"/>
                <a:sym typeface="Times New Roman"/>
              </a:rPr>
              <a:t>Making it a priority to quickly respond to breaches a</a:t>
            </a:r>
            <a:r>
              <a:rPr lang="en-US" sz="3000" strike="noStrike" u="none">
                <a:solidFill>
                  <a:srgbClr val="030303"/>
                </a:solidFill>
                <a:latin typeface="Times New Roman"/>
                <a:ea typeface="Times New Roman"/>
                <a:cs typeface="Times New Roman"/>
                <a:sym typeface="Times New Roman"/>
              </a:rPr>
              <a:t>nd</a:t>
            </a:r>
            <a:r>
              <a:rPr lang="en-US" sz="3000" strike="noStrike" u="none">
                <a:solidFill>
                  <a:srgbClr val="030303"/>
                </a:solidFill>
                <a:latin typeface="Times New Roman"/>
                <a:ea typeface="Times New Roman"/>
                <a:cs typeface="Times New Roman"/>
                <a:sym typeface="Times New Roman"/>
              </a:rPr>
              <a:t> upda</a:t>
            </a:r>
            <a:r>
              <a:rPr lang="en-US" sz="3000" strike="noStrike" u="none">
                <a:solidFill>
                  <a:srgbClr val="030303"/>
                </a:solidFill>
                <a:latin typeface="Times New Roman"/>
                <a:ea typeface="Times New Roman"/>
                <a:cs typeface="Times New Roman"/>
                <a:sym typeface="Times New Roman"/>
              </a:rPr>
              <a:t>te affected cu</a:t>
            </a:r>
            <a:r>
              <a:rPr lang="en-US" sz="3000" strike="noStrike" u="none">
                <a:solidFill>
                  <a:srgbClr val="030303"/>
                </a:solidFill>
                <a:latin typeface="Times New Roman"/>
                <a:ea typeface="Times New Roman"/>
                <a:cs typeface="Times New Roman"/>
                <a:sym typeface="Times New Roman"/>
              </a:rPr>
              <a:t>stomers will help r</a:t>
            </a:r>
            <a:r>
              <a:rPr lang="en-US" sz="3000" strike="noStrike" u="none">
                <a:solidFill>
                  <a:srgbClr val="030303"/>
                </a:solidFill>
                <a:latin typeface="Times New Roman"/>
                <a:ea typeface="Times New Roman"/>
                <a:cs typeface="Times New Roman"/>
                <a:sym typeface="Times New Roman"/>
              </a:rPr>
              <a:t>educ</a:t>
            </a:r>
            <a:r>
              <a:rPr lang="en-US" sz="3000" strike="noStrike" u="none">
                <a:solidFill>
                  <a:srgbClr val="030303"/>
                </a:solidFill>
                <a:latin typeface="Times New Roman"/>
                <a:ea typeface="Times New Roman"/>
                <a:cs typeface="Times New Roman"/>
                <a:sym typeface="Times New Roman"/>
              </a:rPr>
              <a:t>e loss of customers worried about privacy (Ou </a:t>
            </a:r>
            <a:r>
              <a:rPr lang="en-US" sz="3000" i="true" strike="noStrike" u="none">
                <a:solidFill>
                  <a:srgbClr val="030303"/>
                </a:solidFill>
                <a:latin typeface="Times New Roman Italics"/>
                <a:ea typeface="Times New Roman Italics"/>
                <a:cs typeface="Times New Roman Italics"/>
                <a:sym typeface="Times New Roman Italics"/>
              </a:rPr>
              <a:t>et al.</a:t>
            </a:r>
            <a:r>
              <a:rPr lang="en-US" sz="3000" strike="noStrike" u="none">
                <a:solidFill>
                  <a:srgbClr val="030303"/>
                </a:solidFill>
                <a:latin typeface="Times New Roman"/>
                <a:ea typeface="Times New Roman"/>
                <a:cs typeface="Times New Roman"/>
                <a:sym typeface="Times New Roman"/>
              </a:rPr>
              <a:t>, 2022).</a:t>
            </a:r>
          </a:p>
        </p:txBody>
      </p:sp>
      <p:sp>
        <p:nvSpPr>
          <p:cNvPr name="Freeform 17" id="17"/>
          <p:cNvSpPr/>
          <p:nvPr/>
        </p:nvSpPr>
        <p:spPr>
          <a:xfrm flipH="false" flipV="false" rot="0">
            <a:off x="13547135" y="4269043"/>
            <a:ext cx="3124398" cy="3089249"/>
          </a:xfrm>
          <a:custGeom>
            <a:avLst/>
            <a:gdLst/>
            <a:ahLst/>
            <a:cxnLst/>
            <a:rect r="r" b="b" t="t" l="l"/>
            <a:pathLst>
              <a:path h="3089249" w="3124398">
                <a:moveTo>
                  <a:pt x="0" y="0"/>
                </a:moveTo>
                <a:lnTo>
                  <a:pt x="3124399" y="0"/>
                </a:lnTo>
                <a:lnTo>
                  <a:pt x="3124399" y="3089249"/>
                </a:lnTo>
                <a:lnTo>
                  <a:pt x="0" y="3089249"/>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18" id="18"/>
          <p:cNvSpPr txBox="true"/>
          <p:nvPr/>
        </p:nvSpPr>
        <p:spPr>
          <a:xfrm rot="0">
            <a:off x="1981200" y="2223795"/>
            <a:ext cx="14627286" cy="1634490"/>
          </a:xfrm>
          <a:prstGeom prst="rect">
            <a:avLst/>
          </a:prstGeom>
        </p:spPr>
        <p:txBody>
          <a:bodyPr anchor="t" rtlCol="false" tIns="0" lIns="0" bIns="0" rIns="0">
            <a:spAutoFit/>
          </a:bodyPr>
          <a:lstStyle/>
          <a:p>
            <a:pPr algn="l" marL="0" indent="0" lvl="0">
              <a:lnSpc>
                <a:spcPts val="5759"/>
              </a:lnSpc>
              <a:spcBef>
                <a:spcPct val="0"/>
              </a:spcBef>
            </a:pPr>
            <a:r>
              <a:rPr lang="en-US" b="true" sz="6399">
                <a:solidFill>
                  <a:srgbClr val="183B4E"/>
                </a:solidFill>
                <a:latin typeface="Times New Roman Ultra-Bold"/>
                <a:ea typeface="Times New Roman Ultra-Bold"/>
                <a:cs typeface="Times New Roman Ultra-Bold"/>
                <a:sym typeface="Times New Roman Ultra-Bold"/>
              </a:rPr>
              <a:t>RECOMMENDATIONS</a:t>
            </a:r>
            <a:r>
              <a:rPr lang="en-US" b="true" sz="6399" strike="noStrike" u="none">
                <a:solidFill>
                  <a:srgbClr val="183B4E"/>
                </a:solidFill>
                <a:latin typeface="Times New Roman Ultra-Bold"/>
                <a:ea typeface="Times New Roman Ultra-Bold"/>
                <a:cs typeface="Times New Roman Ultra-Bold"/>
                <a:sym typeface="Times New Roman Ultra-Bold"/>
              </a:rPr>
              <a:t> — PRIVACY AND SECURITY CONSIDERATION</a:t>
            </a:r>
            <a:r>
              <a:rPr lang="en-US" b="true" sz="6399" strike="noStrike" u="none">
                <a:solidFill>
                  <a:srgbClr val="183B4E"/>
                </a:solidFill>
                <a:latin typeface="Times New Roman Ultra-Bold"/>
                <a:ea typeface="Times New Roman Ultra-Bold"/>
                <a:cs typeface="Times New Roman Ultra-Bold"/>
                <a:sym typeface="Times New Roman Ultra-Bold"/>
              </a:rPr>
              <a: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1981200" y="1832218"/>
            <a:ext cx="14627286" cy="874395"/>
          </a:xfrm>
          <a:prstGeom prst="rect">
            <a:avLst/>
          </a:prstGeom>
        </p:spPr>
        <p:txBody>
          <a:bodyPr anchor="t" rtlCol="false" tIns="0" lIns="0" bIns="0" rIns="0">
            <a:spAutoFit/>
          </a:bodyPr>
          <a:lstStyle/>
          <a:p>
            <a:pPr algn="l" marL="0" indent="0" lvl="0">
              <a:lnSpc>
                <a:spcPts val="5400"/>
              </a:lnSpc>
              <a:spcBef>
                <a:spcPct val="0"/>
              </a:spcBef>
            </a:pPr>
            <a:r>
              <a:rPr lang="en-US" b="true" sz="6000">
                <a:solidFill>
                  <a:srgbClr val="183B4E"/>
                </a:solidFill>
                <a:latin typeface="Times New Roman Ultra-Bold"/>
                <a:ea typeface="Times New Roman Ultra-Bold"/>
                <a:cs typeface="Times New Roman Ultra-Bold"/>
                <a:sym typeface="Times New Roman Ultra-Bold"/>
              </a:rPr>
              <a:t>REFE</a:t>
            </a:r>
            <a:r>
              <a:rPr lang="en-US" b="true" sz="6000" strike="noStrike" u="none">
                <a:solidFill>
                  <a:srgbClr val="183B4E"/>
                </a:solidFill>
                <a:latin typeface="Times New Roman Ultra-Bold"/>
                <a:ea typeface="Times New Roman Ultra-Bold"/>
                <a:cs typeface="Times New Roman Ultra-Bold"/>
                <a:sym typeface="Times New Roman Ultra-Bold"/>
              </a:rPr>
              <a:t>RENCES</a:t>
            </a:r>
          </a:p>
        </p:txBody>
      </p:sp>
      <p:sp>
        <p:nvSpPr>
          <p:cNvPr name="TextBox 17" id="17"/>
          <p:cNvSpPr txBox="true"/>
          <p:nvPr/>
        </p:nvSpPr>
        <p:spPr>
          <a:xfrm rot="0">
            <a:off x="1981200" y="2630413"/>
            <a:ext cx="14986629" cy="5604509"/>
          </a:xfrm>
          <a:prstGeom prst="rect">
            <a:avLst/>
          </a:prstGeom>
        </p:spPr>
        <p:txBody>
          <a:bodyPr anchor="t" rtlCol="false" tIns="0" lIns="0" bIns="0" rIns="0">
            <a:spAutoFit/>
          </a:bodyPr>
          <a:lstStyle/>
          <a:p>
            <a:pPr algn="l" marL="453395" indent="-226697" lvl="1">
              <a:lnSpc>
                <a:spcPts val="2940"/>
              </a:lnSpc>
              <a:buFont typeface="Arial"/>
              <a:buChar char="•"/>
            </a:pPr>
            <a:r>
              <a:rPr lang="en-US" sz="2100">
                <a:solidFill>
                  <a:srgbClr val="030303"/>
                </a:solidFill>
                <a:latin typeface="Times New Roman"/>
                <a:ea typeface="Times New Roman"/>
                <a:cs typeface="Times New Roman"/>
                <a:sym typeface="Times New Roman"/>
              </a:rPr>
              <a:t>Bahari, A.F. and Basalamah, J. (2020). Attributes and Characteristics of Ad Spots: An Analysis of Motivation and Brand Loyalty. Jurnal Manajemen Bisnis, [online] 7(2), pp.91–101. Available at: https://jurnal.fe.umi.ac.id/index.php/JMB/article/view/439.</a:t>
            </a:r>
          </a:p>
          <a:p>
            <a:pPr algn="l" marL="453395" indent="-226697" lvl="1">
              <a:lnSpc>
                <a:spcPts val="2940"/>
              </a:lnSpc>
              <a:buFont typeface="Arial"/>
              <a:buChar char="•"/>
            </a:pPr>
            <a:r>
              <a:rPr lang="en-US" sz="2100">
                <a:solidFill>
                  <a:srgbClr val="030303"/>
                </a:solidFill>
                <a:latin typeface="Times New Roman"/>
                <a:ea typeface="Times New Roman"/>
                <a:cs typeface="Times New Roman"/>
                <a:sym typeface="Times New Roman"/>
              </a:rPr>
              <a:t>Czinkota, M.R., Kotabe, M., Vrontis, D. and Shams, S.M.R. (2021). Direct Marketing, Sales Promotion, and Public Relations. Springer Texts in Business and Economics, pp.607–647. doi: </a:t>
            </a:r>
            <a:r>
              <a:rPr lang="en-US" sz="2100" u="sng">
                <a:solidFill>
                  <a:srgbClr val="030303"/>
                </a:solidFill>
                <a:latin typeface="Times New Roman"/>
                <a:ea typeface="Times New Roman"/>
                <a:cs typeface="Times New Roman"/>
                <a:sym typeface="Times New Roman"/>
                <a:hlinkClick r:id="rId29" tooltip="https://doi.org/10.1007/978-3-030-66916-4_13"/>
              </a:rPr>
              <a:t>https://doi.org/10.1007/978-3-030-66916-4_13</a:t>
            </a:r>
            <a:r>
              <a:rPr lang="en-US" sz="2100">
                <a:solidFill>
                  <a:srgbClr val="030303"/>
                </a:solidFill>
                <a:latin typeface="Times New Roman"/>
                <a:ea typeface="Times New Roman"/>
                <a:cs typeface="Times New Roman"/>
                <a:sym typeface="Times New Roman"/>
              </a:rPr>
              <a:t>.</a:t>
            </a:r>
          </a:p>
          <a:p>
            <a:pPr algn="l" marL="453395" indent="-226697" lvl="1">
              <a:lnSpc>
                <a:spcPts val="2940"/>
              </a:lnSpc>
              <a:buFont typeface="Arial"/>
              <a:buChar char="•"/>
            </a:pPr>
            <a:r>
              <a:rPr lang="en-US" sz="2100">
                <a:solidFill>
                  <a:srgbClr val="030303"/>
                </a:solidFill>
                <a:latin typeface="Times New Roman"/>
                <a:ea typeface="Times New Roman"/>
                <a:cs typeface="Times New Roman"/>
                <a:sym typeface="Times New Roman"/>
              </a:rPr>
              <a:t>Devriendt, F., Berrevoets, J. and Verbeke, W. (2019). Why you should stop predicting customer churn and start using uplift models. Information Sciences, 548. doi: </a:t>
            </a:r>
            <a:r>
              <a:rPr lang="en-US" sz="2100" u="sng">
                <a:solidFill>
                  <a:srgbClr val="030303"/>
                </a:solidFill>
                <a:latin typeface="Times New Roman"/>
                <a:ea typeface="Times New Roman"/>
                <a:cs typeface="Times New Roman"/>
                <a:sym typeface="Times New Roman"/>
                <a:hlinkClick r:id="rId30" tooltip="https://doi.org/10.1016/j.ins.2019.12.075"/>
              </a:rPr>
              <a:t>https://doi.org/10.1016/j.ins.2019.12.075</a:t>
            </a:r>
            <a:r>
              <a:rPr lang="en-US" sz="2100">
                <a:solidFill>
                  <a:srgbClr val="030303"/>
                </a:solidFill>
                <a:latin typeface="Times New Roman"/>
                <a:ea typeface="Times New Roman"/>
                <a:cs typeface="Times New Roman"/>
                <a:sym typeface="Times New Roman"/>
              </a:rPr>
              <a:t>.</a:t>
            </a:r>
          </a:p>
          <a:p>
            <a:pPr algn="l" marL="453395" indent="-226697" lvl="1">
              <a:lnSpc>
                <a:spcPts val="2940"/>
              </a:lnSpc>
              <a:buFont typeface="Arial"/>
              <a:buChar char="•"/>
            </a:pPr>
            <a:r>
              <a:rPr lang="en-US" sz="2100">
                <a:solidFill>
                  <a:srgbClr val="030303"/>
                </a:solidFill>
                <a:latin typeface="Times New Roman"/>
                <a:ea typeface="Times New Roman"/>
                <a:cs typeface="Times New Roman"/>
                <a:sym typeface="Times New Roman"/>
              </a:rPr>
              <a:t>Guliyev, H. and Yerdelen Tatoğlu, F. (2021). Customer churn analysis in banking sector: Evidence from explainable machine learning model. Journal of Applied Microeconometrics, [online] 1(2). Available at: </a:t>
            </a:r>
            <a:r>
              <a:rPr lang="en-US" sz="2100" u="sng">
                <a:solidFill>
                  <a:srgbClr val="030303"/>
                </a:solidFill>
                <a:latin typeface="Times New Roman"/>
                <a:ea typeface="Times New Roman"/>
                <a:cs typeface="Times New Roman"/>
                <a:sym typeface="Times New Roman"/>
                <a:hlinkClick r:id="rId31" tooltip="https://avesis.istanbul.edu.tr/yayin/3b00284d-af04-419d-9906-a010407a0b76/customer-churn-analysis-in-banking-sector-evidence-from-explainable-machine-learning-model"/>
              </a:rPr>
              <a:t>https://avesis.istanbul.edu.tr/yayin/3b00284d-af04-419d-9906-a010407a0b76/customer-churn-analysis-in-banking-sector-evidence-from-explainable-machine-learning-model</a:t>
            </a:r>
            <a:r>
              <a:rPr lang="en-US" sz="2100">
                <a:solidFill>
                  <a:srgbClr val="030303"/>
                </a:solidFill>
                <a:latin typeface="Times New Roman"/>
                <a:ea typeface="Times New Roman"/>
                <a:cs typeface="Times New Roman"/>
                <a:sym typeface="Times New Roman"/>
              </a:rPr>
              <a:t>.</a:t>
            </a:r>
          </a:p>
          <a:p>
            <a:pPr algn="l" marL="453395" indent="-226697" lvl="1">
              <a:lnSpc>
                <a:spcPts val="2940"/>
              </a:lnSpc>
              <a:buFont typeface="Arial"/>
              <a:buChar char="•"/>
            </a:pPr>
            <a:r>
              <a:rPr lang="en-US" sz="2100">
                <a:solidFill>
                  <a:srgbClr val="030303"/>
                </a:solidFill>
                <a:latin typeface="Times New Roman"/>
                <a:ea typeface="Times New Roman"/>
                <a:cs typeface="Times New Roman"/>
                <a:sym typeface="Times New Roman"/>
              </a:rPr>
              <a:t>Nagle, T.T., Müller, G. and Gruyaert, E. (2023). The Strategy and Tactics of Pricing. [online] Routledge. doi: </a:t>
            </a:r>
            <a:r>
              <a:rPr lang="en-US" sz="2100" u="sng">
                <a:solidFill>
                  <a:srgbClr val="030303"/>
                </a:solidFill>
                <a:latin typeface="Times New Roman"/>
                <a:ea typeface="Times New Roman"/>
                <a:cs typeface="Times New Roman"/>
                <a:sym typeface="Times New Roman"/>
                <a:hlinkClick r:id="rId32" tooltip="https://doi.org/10.4324/9781003179566"/>
              </a:rPr>
              <a:t>https://doi.org/10.4324/9781003179566</a:t>
            </a:r>
            <a:r>
              <a:rPr lang="en-US" sz="2100">
                <a:solidFill>
                  <a:srgbClr val="030303"/>
                </a:solidFill>
                <a:latin typeface="Times New Roman"/>
                <a:ea typeface="Times New Roman"/>
                <a:cs typeface="Times New Roman"/>
                <a:sym typeface="Times New Roman"/>
              </a:rPr>
              <a:t>.</a:t>
            </a:r>
          </a:p>
          <a:p>
            <a:pPr algn="l" marL="453395" indent="-226697" lvl="1">
              <a:lnSpc>
                <a:spcPts val="2940"/>
              </a:lnSpc>
              <a:spcBef>
                <a:spcPct val="0"/>
              </a:spcBef>
              <a:buFont typeface="Arial"/>
              <a:buChar char="•"/>
            </a:pPr>
            <a:r>
              <a:rPr lang="en-US" sz="2100">
                <a:solidFill>
                  <a:srgbClr val="030303"/>
                </a:solidFill>
                <a:latin typeface="Times New Roman"/>
                <a:ea typeface="Times New Roman"/>
                <a:cs typeface="Times New Roman"/>
                <a:sym typeface="Times New Roman"/>
              </a:rPr>
              <a:t>Ou, C.X., Zhang, X., Angelopoulos, S., Davison, R.M. and Janse, N. (2022). Security breaches and organization response strategy: Exploring consumers’ threat and coping appraisals. International Journal of Information Management, [online] 65, p.102498. Available at: </a:t>
            </a:r>
            <a:r>
              <a:rPr lang="en-US" sz="2100" u="sng">
                <a:solidFill>
                  <a:srgbClr val="030303"/>
                </a:solidFill>
                <a:latin typeface="Times New Roman"/>
                <a:ea typeface="Times New Roman"/>
                <a:cs typeface="Times New Roman"/>
                <a:sym typeface="Times New Roman"/>
                <a:hlinkClick r:id="rId33" tooltip="https://www.sciencedirect.com/science/article/abs/pii/S0268401222000299"/>
              </a:rPr>
              <a:t>https://www.sciencedirect.com/science/article/abs/pii/S0268401222000299</a:t>
            </a:r>
            <a:r>
              <a:rPr lang="en-US" sz="2100">
                <a:solidFill>
                  <a:srgbClr val="030303"/>
                </a:solidFill>
                <a:latin typeface="Times New Roman"/>
                <a:ea typeface="Times New Roman"/>
                <a:cs typeface="Times New Roman"/>
                <a:sym typeface="Times New Roman"/>
              </a:rPr>
              <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1981200" y="1841743"/>
            <a:ext cx="14627286" cy="910590"/>
          </a:xfrm>
          <a:prstGeom prst="rect">
            <a:avLst/>
          </a:prstGeom>
        </p:spPr>
        <p:txBody>
          <a:bodyPr anchor="t" rtlCol="false" tIns="0" lIns="0" bIns="0" rIns="0">
            <a:spAutoFit/>
          </a:bodyPr>
          <a:lstStyle/>
          <a:p>
            <a:pPr algn="l" marL="0" indent="0" lvl="0">
              <a:lnSpc>
                <a:spcPts val="5759"/>
              </a:lnSpc>
              <a:spcBef>
                <a:spcPct val="0"/>
              </a:spcBef>
            </a:pPr>
            <a:r>
              <a:rPr lang="en-US" b="true" sz="6399">
                <a:solidFill>
                  <a:srgbClr val="183B4E"/>
                </a:solidFill>
                <a:latin typeface="Times New Roman Ultra-Bold"/>
                <a:ea typeface="Times New Roman Ultra-Bold"/>
                <a:cs typeface="Times New Roman Ultra-Bold"/>
                <a:sym typeface="Times New Roman Ultra-Bold"/>
              </a:rPr>
              <a:t>REFE</a:t>
            </a:r>
            <a:r>
              <a:rPr lang="en-US" b="true" sz="6399" strike="noStrike" u="none">
                <a:solidFill>
                  <a:srgbClr val="183B4E"/>
                </a:solidFill>
                <a:latin typeface="Times New Roman Ultra-Bold"/>
                <a:ea typeface="Times New Roman Ultra-Bold"/>
                <a:cs typeface="Times New Roman Ultra-Bold"/>
                <a:sym typeface="Times New Roman Ultra-Bold"/>
              </a:rPr>
              <a:t>RENCES</a:t>
            </a:r>
          </a:p>
        </p:txBody>
      </p:sp>
      <p:sp>
        <p:nvSpPr>
          <p:cNvPr name="TextBox 17" id="17"/>
          <p:cNvSpPr txBox="true"/>
          <p:nvPr/>
        </p:nvSpPr>
        <p:spPr>
          <a:xfrm rot="0">
            <a:off x="1981200" y="2814015"/>
            <a:ext cx="13451016" cy="4037327"/>
          </a:xfrm>
          <a:prstGeom prst="rect">
            <a:avLst/>
          </a:prstGeom>
        </p:spPr>
        <p:txBody>
          <a:bodyPr anchor="t" rtlCol="false" tIns="0" lIns="0" bIns="0" rIns="0">
            <a:spAutoFit/>
          </a:bodyPr>
          <a:lstStyle/>
          <a:p>
            <a:pPr algn="l" marL="496592" indent="-248296" lvl="1">
              <a:lnSpc>
                <a:spcPts val="3220"/>
              </a:lnSpc>
              <a:buFont typeface="Arial"/>
              <a:buChar char="•"/>
            </a:pPr>
            <a:r>
              <a:rPr lang="en-US" sz="2300">
                <a:solidFill>
                  <a:srgbClr val="030303"/>
                </a:solidFill>
                <a:latin typeface="Times New Roman"/>
                <a:ea typeface="Times New Roman"/>
                <a:cs typeface="Times New Roman"/>
                <a:sym typeface="Times New Roman"/>
              </a:rPr>
              <a:t>Pejić Bach, M., Pivar, J. and Jaković, B. (2021). Churn Management in Telecommunications: Hybrid Approach Using Cluster Analysis and Decision Trees. Journal of Risk and Financial Management, 14(11), p.544. doi: https://doi.org/10.3390/jrfm14110544.</a:t>
            </a:r>
          </a:p>
          <a:p>
            <a:pPr algn="l" marL="496592" indent="-248296" lvl="1">
              <a:lnSpc>
                <a:spcPts val="3220"/>
              </a:lnSpc>
              <a:spcBef>
                <a:spcPct val="0"/>
              </a:spcBef>
              <a:buFont typeface="Arial"/>
              <a:buChar char="•"/>
            </a:pPr>
            <a:r>
              <a:rPr lang="en-US" sz="2300">
                <a:solidFill>
                  <a:srgbClr val="030303"/>
                </a:solidFill>
                <a:latin typeface="Times New Roman"/>
                <a:ea typeface="Times New Roman"/>
                <a:cs typeface="Times New Roman"/>
                <a:sym typeface="Times New Roman"/>
              </a:rPr>
              <a:t>S</a:t>
            </a:r>
            <a:r>
              <a:rPr lang="en-US" sz="2300">
                <a:solidFill>
                  <a:srgbClr val="030303"/>
                </a:solidFill>
                <a:latin typeface="Times New Roman"/>
                <a:ea typeface="Times New Roman"/>
                <a:cs typeface="Times New Roman"/>
                <a:sym typeface="Times New Roman"/>
              </a:rPr>
              <a:t>teffen, A., Weibel, C., Stämpfli, A.E. and von Arx, W. (2019). Upselling by Default: The Effect of Default Options on Travelers’ Board and Lodging Choices. Journal of Travel Research, p.004728751987725. doi: https://doi.org/10.1177/0047287519877250.</a:t>
            </a:r>
          </a:p>
          <a:p>
            <a:pPr algn="l" marL="496592" indent="-248296" lvl="1">
              <a:lnSpc>
                <a:spcPts val="3220"/>
              </a:lnSpc>
              <a:spcBef>
                <a:spcPct val="0"/>
              </a:spcBef>
              <a:buFont typeface="Arial"/>
              <a:buChar char="•"/>
            </a:pPr>
            <a:r>
              <a:rPr lang="en-US" sz="2300">
                <a:solidFill>
                  <a:srgbClr val="030303"/>
                </a:solidFill>
                <a:latin typeface="Times New Roman"/>
                <a:ea typeface="Times New Roman"/>
                <a:cs typeface="Times New Roman"/>
                <a:sym typeface="Times New Roman"/>
              </a:rPr>
              <a:t>Zhygalkevych, Z., Zalizniuk, V., Smerichevskyi, S., Zabashtanska, T., Zatsarynin, S. and Tulchynskiy, R. (2022). Features and Tendencies of the Digital Marketing Use in the Activation of the International Business Activity. IJCSNS International Journal of Computer Science and Network Security, [online] 22(1), p.77. doi: https://doi.org/10.22937/IJCSNS.2022.22.1.12.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3">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6">
              <a:extLst>
                <a:ext uri="{96DAC541-7B7A-43D3-8B79-37D633B846F1}">
                  <asvg:svgBlip xmlns:asvg="http://schemas.microsoft.com/office/drawing/2016/SVG/main" r:embed="rId7"/>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0">
              <a:extLst>
                <a:ext uri="{96DAC541-7B7A-43D3-8B79-37D633B846F1}">
                  <asvg:svgBlip xmlns:asvg="http://schemas.microsoft.com/office/drawing/2016/SVG/main" r:embed="rId11"/>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4">
              <a:extLst>
                <a:ext uri="{96DAC541-7B7A-43D3-8B79-37D633B846F1}">
                  <asvg:svgBlip xmlns:asvg="http://schemas.microsoft.com/office/drawing/2016/SVG/main" r:embed="rId15"/>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0">
              <a:extLst>
                <a:ext uri="{96DAC541-7B7A-43D3-8B79-37D633B846F1}">
                  <asvg:svgBlip xmlns:asvg="http://schemas.microsoft.com/office/drawing/2016/SVG/main" r:embed="rId21"/>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2706351" y="4611055"/>
            <a:ext cx="6437649" cy="1141090"/>
          </a:xfrm>
          <a:prstGeom prst="rect">
            <a:avLst/>
          </a:prstGeom>
        </p:spPr>
        <p:txBody>
          <a:bodyPr anchor="t" rtlCol="false" tIns="0" lIns="0" bIns="0" rIns="0">
            <a:spAutoFit/>
          </a:bodyPr>
          <a:lstStyle/>
          <a:p>
            <a:pPr algn="l" marL="0" indent="0" lvl="0">
              <a:lnSpc>
                <a:spcPts val="7199"/>
              </a:lnSpc>
              <a:spcBef>
                <a:spcPct val="0"/>
              </a:spcBef>
            </a:pPr>
            <a:r>
              <a:rPr lang="en-US" b="true" sz="7999" strike="noStrike" u="none">
                <a:solidFill>
                  <a:srgbClr val="26548A"/>
                </a:solidFill>
                <a:latin typeface="Times New Roman Ultra-Bold"/>
                <a:ea typeface="Times New Roman Ultra-Bold"/>
                <a:cs typeface="Times New Roman Ultra-Bold"/>
                <a:sym typeface="Times New Roman Ultra-Bold"/>
              </a:rPr>
              <a:t>THANK </a:t>
            </a:r>
            <a:r>
              <a:rPr lang="en-US" b="true" sz="7999" strike="noStrike" u="none">
                <a:solidFill>
                  <a:srgbClr val="183B4E"/>
                </a:solidFill>
                <a:latin typeface="Times New Roman Ultra-Bold"/>
                <a:ea typeface="Times New Roman Ultra-Bold"/>
                <a:cs typeface="Times New Roman Ultra-Bold"/>
                <a:sym typeface="Times New Roman Ultra-Bold"/>
              </a:rPr>
              <a:t>YOU</a:t>
            </a:r>
          </a:p>
        </p:txBody>
      </p:sp>
      <p:grpSp>
        <p:nvGrpSpPr>
          <p:cNvPr name="Group 17" id="17"/>
          <p:cNvGrpSpPr>
            <a:grpSpLocks noChangeAspect="true"/>
          </p:cNvGrpSpPr>
          <p:nvPr/>
        </p:nvGrpSpPr>
        <p:grpSpPr>
          <a:xfrm rot="0">
            <a:off x="11140168" y="2520315"/>
            <a:ext cx="5246370" cy="5246370"/>
            <a:chOff x="0" y="0"/>
            <a:chExt cx="6350000" cy="6350000"/>
          </a:xfrm>
        </p:grpSpPr>
        <p:sp>
          <p:nvSpPr>
            <p:cNvPr name="Freeform 18" id="18"/>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8"/>
              <a:stretch>
                <a:fillRect l="-25046" t="0" r="-25046" b="0"/>
              </a:stretch>
            </a:blipFill>
          </p:spPr>
        </p:sp>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548A"/>
            </a:solid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grpSp>
        <p:nvGrpSpPr>
          <p:cNvPr name="Group 16" id="16"/>
          <p:cNvGrpSpPr>
            <a:grpSpLocks noChangeAspect="true"/>
          </p:cNvGrpSpPr>
          <p:nvPr/>
        </p:nvGrpSpPr>
        <p:grpSpPr>
          <a:xfrm rot="0">
            <a:off x="11140168" y="2520315"/>
            <a:ext cx="5246370" cy="5246370"/>
            <a:chOff x="0" y="0"/>
            <a:chExt cx="6350000" cy="6350000"/>
          </a:xfrm>
        </p:grpSpPr>
        <p:sp>
          <p:nvSpPr>
            <p:cNvPr name="Freeform 17" id="17"/>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9"/>
              <a:stretch>
                <a:fillRect l="-11350" t="0" r="-38743" b="0"/>
              </a:stretch>
            </a:blipFill>
          </p:spPr>
        </p:sp>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548A"/>
            </a:solidFill>
          </p:spPr>
        </p:sp>
      </p:grpSp>
      <p:sp>
        <p:nvSpPr>
          <p:cNvPr name="TextBox 19" id="19"/>
          <p:cNvSpPr txBox="true"/>
          <p:nvPr/>
        </p:nvSpPr>
        <p:spPr>
          <a:xfrm rot="0">
            <a:off x="1981200" y="1934338"/>
            <a:ext cx="8435432" cy="1226185"/>
          </a:xfrm>
          <a:prstGeom prst="rect">
            <a:avLst/>
          </a:prstGeom>
        </p:spPr>
        <p:txBody>
          <a:bodyPr anchor="t" rtlCol="false" tIns="0" lIns="0" bIns="0" rIns="0">
            <a:spAutoFit/>
          </a:bodyPr>
          <a:lstStyle/>
          <a:p>
            <a:pPr algn="l">
              <a:lnSpc>
                <a:spcPts val="8959"/>
              </a:lnSpc>
            </a:pPr>
            <a:r>
              <a:rPr lang="en-US" sz="6399" b="true">
                <a:solidFill>
                  <a:srgbClr val="183B4E"/>
                </a:solidFill>
                <a:latin typeface="Times New Roman Ultra-Bold"/>
                <a:ea typeface="Times New Roman Ultra-Bold"/>
                <a:cs typeface="Times New Roman Ultra-Bold"/>
                <a:sym typeface="Times New Roman Ultra-Bold"/>
              </a:rPr>
              <a:t>INTRODUCTION</a:t>
            </a:r>
          </a:p>
        </p:txBody>
      </p:sp>
      <p:sp>
        <p:nvSpPr>
          <p:cNvPr name="TextBox 20" id="20"/>
          <p:cNvSpPr txBox="true"/>
          <p:nvPr/>
        </p:nvSpPr>
        <p:spPr>
          <a:xfrm rot="0">
            <a:off x="1981200" y="3313090"/>
            <a:ext cx="8435432" cy="53816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30303"/>
                </a:solidFill>
                <a:latin typeface="Times New Roman"/>
                <a:ea typeface="Times New Roman"/>
                <a:cs typeface="Times New Roman"/>
                <a:sym typeface="Times New Roman"/>
              </a:rPr>
              <a:t>The major results that are found while analyzing customer churn data with Tableau it is learnt that the factors cause customers to leave (Guliyev and Yerdelen Tatoğlu, 2021). </a:t>
            </a:r>
          </a:p>
          <a:p>
            <a:pPr algn="l" marL="647700" indent="-323850" lvl="1">
              <a:lnSpc>
                <a:spcPts val="4200"/>
              </a:lnSpc>
              <a:buFont typeface="Arial"/>
              <a:buChar char="•"/>
            </a:pPr>
            <a:r>
              <a:rPr lang="en-US" sz="3000">
                <a:solidFill>
                  <a:srgbClr val="030303"/>
                </a:solidFill>
                <a:latin typeface="Times New Roman"/>
                <a:ea typeface="Times New Roman"/>
                <a:cs typeface="Times New Roman"/>
                <a:sym typeface="Times New Roman"/>
              </a:rPr>
              <a:t>The connection between digital tools and company sections are studied. </a:t>
            </a:r>
          </a:p>
          <a:p>
            <a:pPr algn="l" marL="647700" indent="-323850" lvl="1">
              <a:lnSpc>
                <a:spcPts val="4200"/>
              </a:lnSpc>
              <a:buFont typeface="Arial"/>
              <a:buChar char="•"/>
            </a:pPr>
            <a:r>
              <a:rPr lang="en-US" sz="3000">
                <a:solidFill>
                  <a:srgbClr val="030303"/>
                </a:solidFill>
                <a:latin typeface="Times New Roman"/>
                <a:ea typeface="Times New Roman"/>
                <a:cs typeface="Times New Roman"/>
                <a:sym typeface="Times New Roman"/>
              </a:rPr>
              <a:t>The role in reducing customers leaving, engaging with them and addressing privacy and security concerns are also explained.</a:t>
            </a:r>
          </a:p>
          <a:p>
            <a:pPr algn="l">
              <a:lnSpc>
                <a:spcPts val="420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1976197" y="1428674"/>
            <a:ext cx="11218439" cy="2138680"/>
          </a:xfrm>
          <a:prstGeom prst="rect">
            <a:avLst/>
          </a:prstGeom>
        </p:spPr>
        <p:txBody>
          <a:bodyPr anchor="t" rtlCol="false" tIns="0" lIns="0" bIns="0" rIns="0">
            <a:spAutoFit/>
          </a:bodyPr>
          <a:lstStyle/>
          <a:p>
            <a:pPr algn="l">
              <a:lnSpc>
                <a:spcPts val="8120"/>
              </a:lnSpc>
            </a:pPr>
            <a:r>
              <a:rPr lang="en-US" sz="5800" b="true">
                <a:solidFill>
                  <a:srgbClr val="183B4E"/>
                </a:solidFill>
                <a:latin typeface="Times New Roman Ultra-Bold"/>
                <a:ea typeface="Times New Roman Ultra-Bold"/>
                <a:cs typeface="Times New Roman Ultra-Bold"/>
                <a:sym typeface="Times New Roman Ultra-Bold"/>
              </a:rPr>
              <a:t>KEY FINDING 1 — DATA PLAN AND CHURN RATES</a:t>
            </a:r>
          </a:p>
        </p:txBody>
      </p:sp>
      <p:sp>
        <p:nvSpPr>
          <p:cNvPr name="TextBox 17" id="17"/>
          <p:cNvSpPr txBox="true"/>
          <p:nvPr/>
        </p:nvSpPr>
        <p:spPr>
          <a:xfrm rot="0">
            <a:off x="1976197" y="3453219"/>
            <a:ext cx="10036733" cy="5153025"/>
          </a:xfrm>
          <a:prstGeom prst="rect">
            <a:avLst/>
          </a:prstGeom>
        </p:spPr>
        <p:txBody>
          <a:bodyPr anchor="t" rtlCol="false" tIns="0" lIns="0" bIns="0" rIns="0">
            <a:spAutoFit/>
          </a:bodyPr>
          <a:lstStyle/>
          <a:p>
            <a:pPr algn="l" marL="539751" indent="-269876" lvl="1">
              <a:lnSpc>
                <a:spcPts val="4500"/>
              </a:lnSpc>
              <a:buFont typeface="Arial"/>
              <a:buChar char="•"/>
            </a:pPr>
            <a:r>
              <a:rPr lang="en-US" sz="2500">
                <a:solidFill>
                  <a:srgbClr val="030303"/>
                </a:solidFill>
                <a:latin typeface="Times New Roman"/>
                <a:ea typeface="Times New Roman"/>
                <a:cs typeface="Times New Roman"/>
                <a:sym typeface="Times New Roman"/>
              </a:rPr>
              <a:t>The analysis found that those using 5-10 GB a month have the highest churn rate at about 32%, while 10+ GB users come next at 27% and those using less than 5 GB have the smallest churn rate at about 23%. </a:t>
            </a:r>
          </a:p>
          <a:p>
            <a:pPr algn="l" marL="539751" indent="-269876" lvl="1">
              <a:lnSpc>
                <a:spcPts val="4500"/>
              </a:lnSpc>
              <a:buFont typeface="Arial"/>
              <a:buChar char="•"/>
            </a:pPr>
            <a:r>
              <a:rPr lang="en-US" sz="2500">
                <a:solidFill>
                  <a:srgbClr val="030303"/>
                </a:solidFill>
                <a:latin typeface="Times New Roman"/>
                <a:ea typeface="Times New Roman"/>
                <a:cs typeface="Times New Roman"/>
                <a:sym typeface="Times New Roman"/>
              </a:rPr>
              <a:t>Those international plan customers who have not used their service in a while are more likely to cancel, at 71%, than customers who actively use the service, who face a much lower churn rate at 7.5%. </a:t>
            </a:r>
          </a:p>
          <a:p>
            <a:pPr algn="l" marL="539751" indent="-269876" lvl="1">
              <a:lnSpc>
                <a:spcPts val="4500"/>
              </a:lnSpc>
              <a:buFont typeface="Arial"/>
              <a:buChar char="•"/>
            </a:pPr>
            <a:r>
              <a:rPr lang="en-US" sz="2500">
                <a:solidFill>
                  <a:srgbClr val="030303"/>
                </a:solidFill>
                <a:latin typeface="Times New Roman"/>
                <a:ea typeface="Times New Roman"/>
                <a:cs typeface="Times New Roman"/>
                <a:sym typeface="Times New Roman"/>
              </a:rPr>
              <a:t>Thus, the number of data packs used and activation of international services influence how many customers stay with the company (Zhygalkevych et al., 2022).</a:t>
            </a:r>
          </a:p>
        </p:txBody>
      </p:sp>
      <p:grpSp>
        <p:nvGrpSpPr>
          <p:cNvPr name="Group 18" id="18"/>
          <p:cNvGrpSpPr>
            <a:grpSpLocks noChangeAspect="true"/>
          </p:cNvGrpSpPr>
          <p:nvPr/>
        </p:nvGrpSpPr>
        <p:grpSpPr>
          <a:xfrm rot="0">
            <a:off x="12012930" y="2742366"/>
            <a:ext cx="5246370" cy="5246370"/>
            <a:chOff x="0" y="0"/>
            <a:chExt cx="6350000" cy="6350000"/>
          </a:xfrm>
        </p:grpSpPr>
        <p:sp>
          <p:nvSpPr>
            <p:cNvPr name="Freeform 19" id="19"/>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9"/>
              <a:stretch>
                <a:fillRect l="-4775" t="0" r="-45317" b="0"/>
              </a:stretch>
            </a:blipFill>
          </p:spPr>
        </p:sp>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548A"/>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10711507" y="2824145"/>
            <a:ext cx="6398878" cy="4983127"/>
          </a:xfrm>
          <a:custGeom>
            <a:avLst/>
            <a:gdLst/>
            <a:ahLst/>
            <a:cxnLst/>
            <a:rect r="r" b="b" t="t" l="l"/>
            <a:pathLst>
              <a:path h="4983127" w="6398878">
                <a:moveTo>
                  <a:pt x="0" y="0"/>
                </a:moveTo>
                <a:lnTo>
                  <a:pt x="6398878" y="0"/>
                </a:lnTo>
                <a:lnTo>
                  <a:pt x="6398878" y="4983126"/>
                </a:lnTo>
                <a:lnTo>
                  <a:pt x="0" y="4983126"/>
                </a:lnTo>
                <a:lnTo>
                  <a:pt x="0" y="0"/>
                </a:lnTo>
                <a:close/>
              </a:path>
            </a:pathLst>
          </a:custGeom>
          <a:blipFill>
            <a:blip r:embed="rId29"/>
            <a:stretch>
              <a:fillRect l="0" t="0" r="0" b="0"/>
            </a:stretch>
          </a:blipFill>
        </p:spPr>
      </p:sp>
      <p:sp>
        <p:nvSpPr>
          <p:cNvPr name="TextBox 17" id="17"/>
          <p:cNvSpPr txBox="true"/>
          <p:nvPr/>
        </p:nvSpPr>
        <p:spPr>
          <a:xfrm rot="0">
            <a:off x="1981200" y="1961979"/>
            <a:ext cx="11208156" cy="2167891"/>
          </a:xfrm>
          <a:prstGeom prst="rect">
            <a:avLst/>
          </a:prstGeom>
        </p:spPr>
        <p:txBody>
          <a:bodyPr anchor="t" rtlCol="false" tIns="0" lIns="0" bIns="0" rIns="0">
            <a:spAutoFit/>
          </a:bodyPr>
          <a:lstStyle/>
          <a:p>
            <a:pPr algn="l" marL="0" indent="0" lvl="0">
              <a:lnSpc>
                <a:spcPts val="5220"/>
              </a:lnSpc>
            </a:pPr>
            <a:r>
              <a:rPr lang="en-US" b="true" sz="5800">
                <a:solidFill>
                  <a:srgbClr val="183B4E"/>
                </a:solidFill>
                <a:latin typeface="Times New Roman Ultra-Bold"/>
                <a:ea typeface="Times New Roman Ultra-Bold"/>
                <a:cs typeface="Times New Roman Ultra-Bold"/>
                <a:sym typeface="Times New Roman Ultra-Bold"/>
              </a:rPr>
              <a:t>KEY FI</a:t>
            </a:r>
            <a:r>
              <a:rPr lang="en-US" b="true" sz="5800" strike="noStrike" u="none">
                <a:solidFill>
                  <a:srgbClr val="183B4E"/>
                </a:solidFill>
                <a:latin typeface="Times New Roman Ultra-Bold"/>
                <a:ea typeface="Times New Roman Ultra-Bold"/>
                <a:cs typeface="Times New Roman Ultra-Bold"/>
                <a:sym typeface="Times New Roman Ultra-Bold"/>
              </a:rPr>
              <a:t>ND</a:t>
            </a:r>
            <a:r>
              <a:rPr lang="en-US" b="true" sz="5800" strike="noStrike" u="none">
                <a:solidFill>
                  <a:srgbClr val="183B4E"/>
                </a:solidFill>
                <a:latin typeface="Times New Roman Ultra-Bold"/>
                <a:ea typeface="Times New Roman Ultra-Bold"/>
                <a:cs typeface="Times New Roman Ultra-Bold"/>
                <a:sym typeface="Times New Roman Ultra-Bold"/>
              </a:rPr>
              <a:t>ING 2 — CONTRACT TYPE AND PAYM</a:t>
            </a:r>
            <a:r>
              <a:rPr lang="en-US" b="true" sz="5800" strike="noStrike" u="none">
                <a:solidFill>
                  <a:srgbClr val="183B4E"/>
                </a:solidFill>
                <a:latin typeface="Times New Roman Ultra-Bold"/>
                <a:ea typeface="Times New Roman Ultra-Bold"/>
                <a:cs typeface="Times New Roman Ultra-Bold"/>
                <a:sym typeface="Times New Roman Ultra-Bold"/>
              </a:rPr>
              <a:t>E</a:t>
            </a:r>
            <a:r>
              <a:rPr lang="en-US" b="true" sz="5800" strike="noStrike" u="none">
                <a:solidFill>
                  <a:srgbClr val="183B4E"/>
                </a:solidFill>
                <a:latin typeface="Times New Roman Ultra-Bold"/>
                <a:ea typeface="Times New Roman Ultra-Bold"/>
                <a:cs typeface="Times New Roman Ultra-Bold"/>
                <a:sym typeface="Times New Roman Ultra-Bold"/>
              </a:rPr>
              <a:t>NT M</a:t>
            </a:r>
            <a:r>
              <a:rPr lang="en-US" b="true" sz="5800" strike="noStrike" u="none">
                <a:solidFill>
                  <a:srgbClr val="183B4E"/>
                </a:solidFill>
                <a:latin typeface="Times New Roman Ultra-Bold"/>
                <a:ea typeface="Times New Roman Ultra-Bold"/>
                <a:cs typeface="Times New Roman Ultra-Bold"/>
                <a:sym typeface="Times New Roman Ultra-Bold"/>
              </a:rPr>
              <a:t>E</a:t>
            </a:r>
            <a:r>
              <a:rPr lang="en-US" b="true" sz="5800" strike="noStrike" u="none">
                <a:solidFill>
                  <a:srgbClr val="183B4E"/>
                </a:solidFill>
                <a:latin typeface="Times New Roman Ultra-Bold"/>
                <a:ea typeface="Times New Roman Ultra-Bold"/>
                <a:cs typeface="Times New Roman Ultra-Bold"/>
                <a:sym typeface="Times New Roman Ultra-Bold"/>
              </a:rPr>
              <a:t>THOD</a:t>
            </a:r>
          </a:p>
        </p:txBody>
      </p:sp>
      <p:sp>
        <p:nvSpPr>
          <p:cNvPr name="TextBox 18" id="18"/>
          <p:cNvSpPr txBox="true"/>
          <p:nvPr/>
        </p:nvSpPr>
        <p:spPr>
          <a:xfrm rot="0">
            <a:off x="1981200" y="4296533"/>
            <a:ext cx="8581392" cy="59150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30303"/>
                </a:solidFill>
                <a:latin typeface="Times New Roman"/>
                <a:ea typeface="Times New Roman"/>
                <a:cs typeface="Times New Roman"/>
                <a:sym typeface="Times New Roman"/>
              </a:rPr>
              <a:t>Those with one o</a:t>
            </a:r>
            <a:r>
              <a:rPr lang="en-US" sz="3000" strike="noStrike" u="none">
                <a:solidFill>
                  <a:srgbClr val="030303"/>
                </a:solidFill>
                <a:latin typeface="Times New Roman"/>
                <a:ea typeface="Times New Roman"/>
                <a:cs typeface="Times New Roman"/>
                <a:sym typeface="Times New Roman"/>
              </a:rPr>
              <a:t>r t</a:t>
            </a:r>
            <a:r>
              <a:rPr lang="en-US" sz="3000" strike="noStrike" u="none">
                <a:solidFill>
                  <a:srgbClr val="030303"/>
                </a:solidFill>
                <a:latin typeface="Times New Roman"/>
                <a:ea typeface="Times New Roman"/>
                <a:cs typeface="Times New Roman"/>
                <a:sym typeface="Times New Roman"/>
              </a:rPr>
              <a:t>wo-yea</a:t>
            </a:r>
            <a:r>
              <a:rPr lang="en-US" sz="3000" strike="noStrike" u="none">
                <a:solidFill>
                  <a:srgbClr val="030303"/>
                </a:solidFill>
                <a:latin typeface="Times New Roman"/>
                <a:ea typeface="Times New Roman"/>
                <a:cs typeface="Times New Roman"/>
                <a:sym typeface="Times New Roman"/>
              </a:rPr>
              <a:t>r</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a</a:t>
            </a:r>
            <a:r>
              <a:rPr lang="en-US" sz="3000" strike="noStrike" u="none">
                <a:solidFill>
                  <a:srgbClr val="030303"/>
                </a:solidFill>
                <a:latin typeface="Times New Roman"/>
                <a:ea typeface="Times New Roman"/>
                <a:cs typeface="Times New Roman"/>
                <a:sym typeface="Times New Roman"/>
              </a:rPr>
              <a:t>greements </a:t>
            </a:r>
            <a:r>
              <a:rPr lang="en-US" sz="3000" strike="noStrike" u="none">
                <a:solidFill>
                  <a:srgbClr val="030303"/>
                </a:solidFill>
                <a:latin typeface="Times New Roman"/>
                <a:ea typeface="Times New Roman"/>
                <a:cs typeface="Times New Roman"/>
                <a:sym typeface="Times New Roman"/>
              </a:rPr>
              <a:t>te</a:t>
            </a:r>
            <a:r>
              <a:rPr lang="en-US" sz="3000" strike="noStrike" u="none">
                <a:solidFill>
                  <a:srgbClr val="030303"/>
                </a:solidFill>
                <a:latin typeface="Times New Roman"/>
                <a:ea typeface="Times New Roman"/>
                <a:cs typeface="Times New Roman"/>
                <a:sym typeface="Times New Roman"/>
              </a:rPr>
              <a:t>nd to sta</a:t>
            </a:r>
            <a:r>
              <a:rPr lang="en-US" sz="3000" strike="noStrike" u="none">
                <a:solidFill>
                  <a:srgbClr val="030303"/>
                </a:solidFill>
                <a:latin typeface="Times New Roman"/>
                <a:ea typeface="Times New Roman"/>
                <a:cs typeface="Times New Roman"/>
                <a:sym typeface="Times New Roman"/>
              </a:rPr>
              <a:t>y </a:t>
            </a:r>
            <a:r>
              <a:rPr lang="en-US" sz="3000" strike="noStrike" u="none">
                <a:solidFill>
                  <a:srgbClr val="030303"/>
                </a:solidFill>
                <a:latin typeface="Times New Roman"/>
                <a:ea typeface="Times New Roman"/>
                <a:cs typeface="Times New Roman"/>
                <a:sym typeface="Times New Roman"/>
              </a:rPr>
              <a:t>w</a:t>
            </a: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th</a:t>
            </a:r>
            <a:r>
              <a:rPr lang="en-US" sz="3000" strike="noStrike" u="none">
                <a:solidFill>
                  <a:srgbClr val="030303"/>
                </a:solidFill>
                <a:latin typeface="Times New Roman"/>
                <a:ea typeface="Times New Roman"/>
                <a:cs typeface="Times New Roman"/>
                <a:sym typeface="Times New Roman"/>
              </a:rPr>
              <a:t> t</a:t>
            </a:r>
            <a:r>
              <a:rPr lang="en-US" sz="3000" strike="noStrike" u="none">
                <a:solidFill>
                  <a:srgbClr val="030303"/>
                </a:solidFill>
                <a:latin typeface="Times New Roman"/>
                <a:ea typeface="Times New Roman"/>
                <a:cs typeface="Times New Roman"/>
                <a:sym typeface="Times New Roman"/>
              </a:rPr>
              <a:t>he</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c</a:t>
            </a:r>
            <a:r>
              <a:rPr lang="en-US" sz="3000" strike="noStrike" u="none">
                <a:solidFill>
                  <a:srgbClr val="030303"/>
                </a:solidFill>
                <a:latin typeface="Times New Roman"/>
                <a:ea typeface="Times New Roman"/>
                <a:cs typeface="Times New Roman"/>
                <a:sym typeface="Times New Roman"/>
              </a:rPr>
              <a:t>o</a:t>
            </a:r>
            <a:r>
              <a:rPr lang="en-US" sz="3000" strike="noStrike" u="none">
                <a:solidFill>
                  <a:srgbClr val="030303"/>
                </a:solidFill>
                <a:latin typeface="Times New Roman"/>
                <a:ea typeface="Times New Roman"/>
                <a:cs typeface="Times New Roman"/>
                <a:sym typeface="Times New Roman"/>
              </a:rPr>
              <a:t>mpa</a:t>
            </a:r>
            <a:r>
              <a:rPr lang="en-US" sz="3000" strike="noStrike" u="none">
                <a:solidFill>
                  <a:srgbClr val="030303"/>
                </a:solidFill>
                <a:latin typeface="Times New Roman"/>
                <a:ea typeface="Times New Roman"/>
                <a:cs typeface="Times New Roman"/>
                <a:sym typeface="Times New Roman"/>
              </a:rPr>
              <a:t>n</a:t>
            </a:r>
            <a:r>
              <a:rPr lang="en-US" sz="3000" strike="noStrike" u="none">
                <a:solidFill>
                  <a:srgbClr val="030303"/>
                </a:solidFill>
                <a:latin typeface="Times New Roman"/>
                <a:ea typeface="Times New Roman"/>
                <a:cs typeface="Times New Roman"/>
                <a:sym typeface="Times New Roman"/>
              </a:rPr>
              <a:t>y</a:t>
            </a:r>
            <a:r>
              <a:rPr lang="en-US" sz="3000" strike="noStrike" u="none">
                <a:solidFill>
                  <a:srgbClr val="030303"/>
                </a:solidFill>
                <a:latin typeface="Times New Roman"/>
                <a:ea typeface="Times New Roman"/>
                <a:cs typeface="Times New Roman"/>
                <a:sym typeface="Times New Roman"/>
              </a:rPr>
              <a:t> l</a:t>
            </a:r>
            <a:r>
              <a:rPr lang="en-US" sz="3000" strike="noStrike" u="none">
                <a:solidFill>
                  <a:srgbClr val="030303"/>
                </a:solidFill>
                <a:latin typeface="Times New Roman"/>
                <a:ea typeface="Times New Roman"/>
                <a:cs typeface="Times New Roman"/>
                <a:sym typeface="Times New Roman"/>
              </a:rPr>
              <a:t>o</a:t>
            </a:r>
            <a:r>
              <a:rPr lang="en-US" sz="3000" strike="noStrike" u="none">
                <a:solidFill>
                  <a:srgbClr val="030303"/>
                </a:solidFill>
                <a:latin typeface="Times New Roman"/>
                <a:ea typeface="Times New Roman"/>
                <a:cs typeface="Times New Roman"/>
                <a:sym typeface="Times New Roman"/>
              </a:rPr>
              <a:t>ng</a:t>
            </a:r>
            <a:r>
              <a:rPr lang="en-US" sz="3000" strike="noStrike" u="none">
                <a:solidFill>
                  <a:srgbClr val="030303"/>
                </a:solidFill>
                <a:latin typeface="Times New Roman"/>
                <a:ea typeface="Times New Roman"/>
                <a:cs typeface="Times New Roman"/>
                <a:sym typeface="Times New Roman"/>
              </a:rPr>
              <a:t>e</a:t>
            </a:r>
            <a:r>
              <a:rPr lang="en-US" sz="3000" strike="noStrike" u="none">
                <a:solidFill>
                  <a:srgbClr val="030303"/>
                </a:solidFill>
                <a:latin typeface="Times New Roman"/>
                <a:ea typeface="Times New Roman"/>
                <a:cs typeface="Times New Roman"/>
                <a:sym typeface="Times New Roman"/>
              </a:rPr>
              <a:t>r </a:t>
            </a:r>
            <a:r>
              <a:rPr lang="en-US" sz="3000" strike="noStrike" u="none">
                <a:solidFill>
                  <a:srgbClr val="030303"/>
                </a:solidFill>
                <a:latin typeface="Times New Roman"/>
                <a:ea typeface="Times New Roman"/>
                <a:cs typeface="Times New Roman"/>
                <a:sym typeface="Times New Roman"/>
              </a:rPr>
              <a:t>th</a:t>
            </a:r>
            <a:r>
              <a:rPr lang="en-US" sz="3000" strike="noStrike" u="none">
                <a:solidFill>
                  <a:srgbClr val="030303"/>
                </a:solidFill>
                <a:latin typeface="Times New Roman"/>
                <a:ea typeface="Times New Roman"/>
                <a:cs typeface="Times New Roman"/>
                <a:sym typeface="Times New Roman"/>
              </a:rPr>
              <a:t>an </a:t>
            </a:r>
            <a:r>
              <a:rPr lang="en-US" sz="3000" strike="noStrike" u="none">
                <a:solidFill>
                  <a:srgbClr val="030303"/>
                </a:solidFill>
                <a:latin typeface="Times New Roman"/>
                <a:ea typeface="Times New Roman"/>
                <a:cs typeface="Times New Roman"/>
                <a:sym typeface="Times New Roman"/>
              </a:rPr>
              <a:t>th</a:t>
            </a:r>
            <a:r>
              <a:rPr lang="en-US" sz="3000" strike="noStrike" u="none">
                <a:solidFill>
                  <a:srgbClr val="030303"/>
                </a:solidFill>
                <a:latin typeface="Times New Roman"/>
                <a:ea typeface="Times New Roman"/>
                <a:cs typeface="Times New Roman"/>
                <a:sym typeface="Times New Roman"/>
              </a:rPr>
              <a:t>ose wh</a:t>
            </a:r>
            <a:r>
              <a:rPr lang="en-US" sz="3000" strike="noStrike" u="none">
                <a:solidFill>
                  <a:srgbClr val="030303"/>
                </a:solidFill>
                <a:latin typeface="Times New Roman"/>
                <a:ea typeface="Times New Roman"/>
                <a:cs typeface="Times New Roman"/>
                <a:sym typeface="Times New Roman"/>
              </a:rPr>
              <a:t>o</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on</a:t>
            </a:r>
            <a:r>
              <a:rPr lang="en-US" sz="3000" strike="noStrike" u="none">
                <a:solidFill>
                  <a:srgbClr val="030303"/>
                </a:solidFill>
                <a:latin typeface="Times New Roman"/>
                <a:ea typeface="Times New Roman"/>
                <a:cs typeface="Times New Roman"/>
                <a:sym typeface="Times New Roman"/>
              </a:rPr>
              <a:t>l</a:t>
            </a:r>
            <a:r>
              <a:rPr lang="en-US" sz="3000" strike="noStrike" u="none">
                <a:solidFill>
                  <a:srgbClr val="030303"/>
                </a:solidFill>
                <a:latin typeface="Times New Roman"/>
                <a:ea typeface="Times New Roman"/>
                <a:cs typeface="Times New Roman"/>
                <a:sym typeface="Times New Roman"/>
              </a:rPr>
              <a:t>y hav</a:t>
            </a:r>
            <a:r>
              <a:rPr lang="en-US" sz="3000" strike="noStrike" u="none">
                <a:solidFill>
                  <a:srgbClr val="030303"/>
                </a:solidFill>
                <a:latin typeface="Times New Roman"/>
                <a:ea typeface="Times New Roman"/>
                <a:cs typeface="Times New Roman"/>
                <a:sym typeface="Times New Roman"/>
              </a:rPr>
              <a:t>e</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a</a:t>
            </a:r>
            <a:r>
              <a:rPr lang="en-US" sz="3000" strike="noStrike" u="none">
                <a:solidFill>
                  <a:srgbClr val="030303"/>
                </a:solidFill>
                <a:latin typeface="Times New Roman"/>
                <a:ea typeface="Times New Roman"/>
                <a:cs typeface="Times New Roman"/>
                <a:sym typeface="Times New Roman"/>
              </a:rPr>
              <a:t> month-to-month cont</a:t>
            </a:r>
            <a:r>
              <a:rPr lang="en-US" sz="3000" strike="noStrike" u="none">
                <a:solidFill>
                  <a:srgbClr val="030303"/>
                </a:solidFill>
                <a:latin typeface="Times New Roman"/>
                <a:ea typeface="Times New Roman"/>
                <a:cs typeface="Times New Roman"/>
                <a:sym typeface="Times New Roman"/>
              </a:rPr>
              <a:t>r</a:t>
            </a:r>
            <a:r>
              <a:rPr lang="en-US" sz="3000" strike="noStrike" u="none">
                <a:solidFill>
                  <a:srgbClr val="030303"/>
                </a:solidFill>
                <a:latin typeface="Times New Roman"/>
                <a:ea typeface="Times New Roman"/>
                <a:cs typeface="Times New Roman"/>
                <a:sym typeface="Times New Roman"/>
              </a:rPr>
              <a:t>act</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(Pej</a:t>
            </a: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ć B</a:t>
            </a:r>
            <a:r>
              <a:rPr lang="en-US" sz="3000" strike="noStrike" u="none">
                <a:solidFill>
                  <a:srgbClr val="030303"/>
                </a:solidFill>
                <a:latin typeface="Times New Roman"/>
                <a:ea typeface="Times New Roman"/>
                <a:cs typeface="Times New Roman"/>
                <a:sym typeface="Times New Roman"/>
              </a:rPr>
              <a:t>a</a:t>
            </a:r>
            <a:r>
              <a:rPr lang="en-US" sz="3000" strike="noStrike" u="none">
                <a:solidFill>
                  <a:srgbClr val="030303"/>
                </a:solidFill>
                <a:latin typeface="Times New Roman"/>
                <a:ea typeface="Times New Roman"/>
                <a:cs typeface="Times New Roman"/>
                <a:sym typeface="Times New Roman"/>
              </a:rPr>
              <a:t>ch, Pivar</a:t>
            </a:r>
            <a:r>
              <a:rPr lang="en-US" sz="3000" strike="noStrike" u="none">
                <a:solidFill>
                  <a:srgbClr val="030303"/>
                </a:solidFill>
                <a:latin typeface="Times New Roman"/>
                <a:ea typeface="Times New Roman"/>
                <a:cs typeface="Times New Roman"/>
                <a:sym typeface="Times New Roman"/>
              </a:rPr>
              <a:t> and </a:t>
            </a:r>
            <a:r>
              <a:rPr lang="en-US" sz="3000" strike="noStrike" u="none">
                <a:solidFill>
                  <a:srgbClr val="030303"/>
                </a:solidFill>
                <a:latin typeface="Times New Roman"/>
                <a:ea typeface="Times New Roman"/>
                <a:cs typeface="Times New Roman"/>
                <a:sym typeface="Times New Roman"/>
              </a:rPr>
              <a:t>Jako</a:t>
            </a:r>
            <a:r>
              <a:rPr lang="en-US" sz="3000" strike="noStrike" u="none">
                <a:solidFill>
                  <a:srgbClr val="030303"/>
                </a:solidFill>
                <a:latin typeface="Times New Roman"/>
                <a:ea typeface="Times New Roman"/>
                <a:cs typeface="Times New Roman"/>
                <a:sym typeface="Times New Roman"/>
              </a:rPr>
              <a:t>v</a:t>
            </a:r>
            <a:r>
              <a:rPr lang="en-US" sz="3000" strike="noStrike" u="none">
                <a:solidFill>
                  <a:srgbClr val="030303"/>
                </a:solidFill>
                <a:latin typeface="Times New Roman"/>
                <a:ea typeface="Times New Roman"/>
                <a:cs typeface="Times New Roman"/>
                <a:sym typeface="Times New Roman"/>
              </a:rPr>
              <a:t>ić, 2021). </a:t>
            </a:r>
          </a:p>
          <a:p>
            <a:pPr algn="l" marL="647700" indent="-323850" lvl="1">
              <a:lnSpc>
                <a:spcPts val="4200"/>
              </a:lnSpc>
              <a:spcBef>
                <a:spcPct val="0"/>
              </a:spcBef>
              <a:buFont typeface="Arial"/>
              <a:buChar char="•"/>
            </a:pPr>
            <a:r>
              <a:rPr lang="en-US" sz="3000" strike="noStrike" u="none">
                <a:solidFill>
                  <a:srgbClr val="030303"/>
                </a:solidFill>
                <a:latin typeface="Times New Roman"/>
                <a:ea typeface="Times New Roman"/>
                <a:cs typeface="Times New Roman"/>
                <a:sym typeface="Times New Roman"/>
              </a:rPr>
              <a:t>In addition, few</a:t>
            </a:r>
            <a:r>
              <a:rPr lang="en-US" sz="3000" strike="noStrike" u="none">
                <a:solidFill>
                  <a:srgbClr val="030303"/>
                </a:solidFill>
                <a:latin typeface="Times New Roman"/>
                <a:ea typeface="Times New Roman"/>
                <a:cs typeface="Times New Roman"/>
                <a:sym typeface="Times New Roman"/>
              </a:rPr>
              <a:t>er</a:t>
            </a:r>
            <a:r>
              <a:rPr lang="en-US" sz="3000" strike="noStrike" u="none">
                <a:solidFill>
                  <a:srgbClr val="030303"/>
                </a:solidFill>
                <a:latin typeface="Times New Roman"/>
                <a:ea typeface="Times New Roman"/>
                <a:cs typeface="Times New Roman"/>
                <a:sym typeface="Times New Roman"/>
              </a:rPr>
              <a:t> direct de</a:t>
            </a:r>
            <a:r>
              <a:rPr lang="en-US" sz="3000" strike="noStrike" u="none">
                <a:solidFill>
                  <a:srgbClr val="030303"/>
                </a:solidFill>
                <a:latin typeface="Times New Roman"/>
                <a:ea typeface="Times New Roman"/>
                <a:cs typeface="Times New Roman"/>
                <a:sym typeface="Times New Roman"/>
              </a:rPr>
              <a:t>b</a:t>
            </a:r>
            <a:r>
              <a:rPr lang="en-US" sz="3000" strike="noStrike" u="none">
                <a:solidFill>
                  <a:srgbClr val="030303"/>
                </a:solidFill>
                <a:latin typeface="Times New Roman"/>
                <a:ea typeface="Times New Roman"/>
                <a:cs typeface="Times New Roman"/>
                <a:sym typeface="Times New Roman"/>
              </a:rPr>
              <a:t>it</a:t>
            </a:r>
            <a:r>
              <a:rPr lang="en-US" sz="3000" strike="noStrike" u="none">
                <a:solidFill>
                  <a:srgbClr val="030303"/>
                </a:solidFill>
                <a:latin typeface="Times New Roman"/>
                <a:ea typeface="Times New Roman"/>
                <a:cs typeface="Times New Roman"/>
                <a:sym typeface="Times New Roman"/>
              </a:rPr>
              <a:t> c</a:t>
            </a:r>
            <a:r>
              <a:rPr lang="en-US" sz="3000" strike="noStrike" u="none">
                <a:solidFill>
                  <a:srgbClr val="030303"/>
                </a:solidFill>
                <a:latin typeface="Times New Roman"/>
                <a:ea typeface="Times New Roman"/>
                <a:cs typeface="Times New Roman"/>
                <a:sym typeface="Times New Roman"/>
              </a:rPr>
              <a:t>ust</a:t>
            </a:r>
            <a:r>
              <a:rPr lang="en-US" sz="3000" strike="noStrike" u="none">
                <a:solidFill>
                  <a:srgbClr val="030303"/>
                </a:solidFill>
                <a:latin typeface="Times New Roman"/>
                <a:ea typeface="Times New Roman"/>
                <a:cs typeface="Times New Roman"/>
                <a:sym typeface="Times New Roman"/>
              </a:rPr>
              <a:t>om</a:t>
            </a:r>
            <a:r>
              <a:rPr lang="en-US" sz="3000" strike="noStrike" u="none">
                <a:solidFill>
                  <a:srgbClr val="030303"/>
                </a:solidFill>
                <a:latin typeface="Times New Roman"/>
                <a:ea typeface="Times New Roman"/>
                <a:cs typeface="Times New Roman"/>
                <a:sym typeface="Times New Roman"/>
              </a:rPr>
              <a:t>ers ch</a:t>
            </a:r>
            <a:r>
              <a:rPr lang="en-US" sz="3000" strike="noStrike" u="none">
                <a:solidFill>
                  <a:srgbClr val="030303"/>
                </a:solidFill>
                <a:latin typeface="Times New Roman"/>
                <a:ea typeface="Times New Roman"/>
                <a:cs typeface="Times New Roman"/>
                <a:sym typeface="Times New Roman"/>
              </a:rPr>
              <a:t>u</a:t>
            </a:r>
            <a:r>
              <a:rPr lang="en-US" sz="3000" strike="noStrike" u="none">
                <a:solidFill>
                  <a:srgbClr val="030303"/>
                </a:solidFill>
                <a:latin typeface="Times New Roman"/>
                <a:ea typeface="Times New Roman"/>
                <a:cs typeface="Times New Roman"/>
                <a:sym typeface="Times New Roman"/>
              </a:rPr>
              <a:t>r</a:t>
            </a:r>
            <a:r>
              <a:rPr lang="en-US" sz="3000" strike="noStrike" u="none">
                <a:solidFill>
                  <a:srgbClr val="030303"/>
                </a:solidFill>
                <a:latin typeface="Times New Roman"/>
                <a:ea typeface="Times New Roman"/>
                <a:cs typeface="Times New Roman"/>
                <a:sym typeface="Times New Roman"/>
              </a:rPr>
              <a:t>n</a:t>
            </a:r>
            <a:r>
              <a:rPr lang="en-US" sz="3000" strike="noStrike" u="none">
                <a:solidFill>
                  <a:srgbClr val="030303"/>
                </a:solidFill>
                <a:latin typeface="Times New Roman"/>
                <a:ea typeface="Times New Roman"/>
                <a:cs typeface="Times New Roman"/>
                <a:sym typeface="Times New Roman"/>
              </a:rPr>
              <a:t> than cred</a:t>
            </a: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t </a:t>
            </a:r>
            <a:r>
              <a:rPr lang="en-US" sz="3000" strike="noStrike" u="none">
                <a:solidFill>
                  <a:srgbClr val="030303"/>
                </a:solidFill>
                <a:latin typeface="Times New Roman"/>
                <a:ea typeface="Times New Roman"/>
                <a:cs typeface="Times New Roman"/>
                <a:sym typeface="Times New Roman"/>
              </a:rPr>
              <a:t>ca</a:t>
            </a:r>
            <a:r>
              <a:rPr lang="en-US" sz="3000" strike="noStrike" u="none">
                <a:solidFill>
                  <a:srgbClr val="030303"/>
                </a:solidFill>
                <a:latin typeface="Times New Roman"/>
                <a:ea typeface="Times New Roman"/>
                <a:cs typeface="Times New Roman"/>
                <a:sym typeface="Times New Roman"/>
              </a:rPr>
              <a:t>rd cus</a:t>
            </a:r>
            <a:r>
              <a:rPr lang="en-US" sz="3000" strike="noStrike" u="none">
                <a:solidFill>
                  <a:srgbClr val="030303"/>
                </a:solidFill>
                <a:latin typeface="Times New Roman"/>
                <a:ea typeface="Times New Roman"/>
                <a:cs typeface="Times New Roman"/>
                <a:sym typeface="Times New Roman"/>
              </a:rPr>
              <a:t>to</a:t>
            </a:r>
            <a:r>
              <a:rPr lang="en-US" sz="3000" strike="noStrike" u="none">
                <a:solidFill>
                  <a:srgbClr val="030303"/>
                </a:solidFill>
                <a:latin typeface="Times New Roman"/>
                <a:ea typeface="Times New Roman"/>
                <a:cs typeface="Times New Roman"/>
                <a:sym typeface="Times New Roman"/>
              </a:rPr>
              <a:t>mers</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which may b</a:t>
            </a:r>
            <a:r>
              <a:rPr lang="en-US" sz="3000" strike="noStrike" u="none">
                <a:solidFill>
                  <a:srgbClr val="030303"/>
                </a:solidFill>
                <a:latin typeface="Times New Roman"/>
                <a:ea typeface="Times New Roman"/>
                <a:cs typeface="Times New Roman"/>
                <a:sym typeface="Times New Roman"/>
              </a:rPr>
              <a:t>e </a:t>
            </a:r>
            <a:r>
              <a:rPr lang="en-US" sz="3000" strike="noStrike" u="none">
                <a:solidFill>
                  <a:srgbClr val="030303"/>
                </a:solidFill>
                <a:latin typeface="Times New Roman"/>
                <a:ea typeface="Times New Roman"/>
                <a:cs typeface="Times New Roman"/>
                <a:sym typeface="Times New Roman"/>
              </a:rPr>
              <a:t>be</a:t>
            </a:r>
            <a:r>
              <a:rPr lang="en-US" sz="3000" strike="noStrike" u="none">
                <a:solidFill>
                  <a:srgbClr val="030303"/>
                </a:solidFill>
                <a:latin typeface="Times New Roman"/>
                <a:ea typeface="Times New Roman"/>
                <a:cs typeface="Times New Roman"/>
                <a:sym typeface="Times New Roman"/>
              </a:rPr>
              <a:t>c</a:t>
            </a:r>
            <a:r>
              <a:rPr lang="en-US" sz="3000" strike="noStrike" u="none">
                <a:solidFill>
                  <a:srgbClr val="030303"/>
                </a:solidFill>
                <a:latin typeface="Times New Roman"/>
                <a:ea typeface="Times New Roman"/>
                <a:cs typeface="Times New Roman"/>
                <a:sym typeface="Times New Roman"/>
              </a:rPr>
              <a:t>a</a:t>
            </a:r>
            <a:r>
              <a:rPr lang="en-US" sz="3000" strike="noStrike" u="none">
                <a:solidFill>
                  <a:srgbClr val="030303"/>
                </a:solidFill>
                <a:latin typeface="Times New Roman"/>
                <a:ea typeface="Times New Roman"/>
                <a:cs typeface="Times New Roman"/>
                <a:sym typeface="Times New Roman"/>
              </a:rPr>
              <a:t>us</a:t>
            </a:r>
            <a:r>
              <a:rPr lang="en-US" sz="3000" strike="noStrike" u="none">
                <a:solidFill>
                  <a:srgbClr val="030303"/>
                </a:solidFill>
                <a:latin typeface="Times New Roman"/>
                <a:ea typeface="Times New Roman"/>
                <a:cs typeface="Times New Roman"/>
                <a:sym typeface="Times New Roman"/>
              </a:rPr>
              <a:t>e</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payi</a:t>
            </a:r>
            <a:r>
              <a:rPr lang="en-US" sz="3000" strike="noStrike" u="none">
                <a:solidFill>
                  <a:srgbClr val="030303"/>
                </a:solidFill>
                <a:latin typeface="Times New Roman"/>
                <a:ea typeface="Times New Roman"/>
                <a:cs typeface="Times New Roman"/>
                <a:sym typeface="Times New Roman"/>
              </a:rPr>
              <a:t>n</a:t>
            </a:r>
            <a:r>
              <a:rPr lang="en-US" sz="3000" strike="noStrike" u="none">
                <a:solidFill>
                  <a:srgbClr val="030303"/>
                </a:solidFill>
                <a:latin typeface="Times New Roman"/>
                <a:ea typeface="Times New Roman"/>
                <a:cs typeface="Times New Roman"/>
                <a:sym typeface="Times New Roman"/>
              </a:rPr>
              <a:t>g</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b</a:t>
            </a:r>
            <a:r>
              <a:rPr lang="en-US" sz="3000" strike="noStrike" u="none">
                <a:solidFill>
                  <a:srgbClr val="030303"/>
                </a:solidFill>
                <a:latin typeface="Times New Roman"/>
                <a:ea typeface="Times New Roman"/>
                <a:cs typeface="Times New Roman"/>
                <a:sym typeface="Times New Roman"/>
              </a:rPr>
              <a:t>y</a:t>
            </a:r>
            <a:r>
              <a:rPr lang="en-US" sz="3000" strike="noStrike" u="none">
                <a:solidFill>
                  <a:srgbClr val="030303"/>
                </a:solidFill>
                <a:latin typeface="Times New Roman"/>
                <a:ea typeface="Times New Roman"/>
                <a:cs typeface="Times New Roman"/>
                <a:sym typeface="Times New Roman"/>
              </a:rPr>
              <a:t> direc</a:t>
            </a: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 d</a:t>
            </a:r>
            <a:r>
              <a:rPr lang="en-US" sz="3000" strike="noStrike" u="none">
                <a:solidFill>
                  <a:srgbClr val="030303"/>
                </a:solidFill>
                <a:latin typeface="Times New Roman"/>
                <a:ea typeface="Times New Roman"/>
                <a:cs typeface="Times New Roman"/>
                <a:sym typeface="Times New Roman"/>
              </a:rPr>
              <a:t>e</a:t>
            </a:r>
            <a:r>
              <a:rPr lang="en-US" sz="3000" strike="noStrike" u="none">
                <a:solidFill>
                  <a:srgbClr val="030303"/>
                </a:solidFill>
                <a:latin typeface="Times New Roman"/>
                <a:ea typeface="Times New Roman"/>
                <a:cs typeface="Times New Roman"/>
                <a:sym typeface="Times New Roman"/>
              </a:rPr>
              <a:t>b</a:t>
            </a: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is si</a:t>
            </a:r>
            <a:r>
              <a:rPr lang="en-US" sz="3000" strike="noStrike" u="none">
                <a:solidFill>
                  <a:srgbClr val="030303"/>
                </a:solidFill>
                <a:latin typeface="Times New Roman"/>
                <a:ea typeface="Times New Roman"/>
                <a:cs typeface="Times New Roman"/>
                <a:sym typeface="Times New Roman"/>
              </a:rPr>
              <a:t>m</a:t>
            </a:r>
            <a:r>
              <a:rPr lang="en-US" sz="3000" strike="noStrike" u="none">
                <a:solidFill>
                  <a:srgbClr val="030303"/>
                </a:solidFill>
                <a:latin typeface="Times New Roman"/>
                <a:ea typeface="Times New Roman"/>
                <a:cs typeface="Times New Roman"/>
                <a:sym typeface="Times New Roman"/>
              </a:rPr>
              <a:t>pler. </a:t>
            </a:r>
          </a:p>
          <a:p>
            <a:pPr algn="l" marL="647700" indent="-323850" lvl="1">
              <a:lnSpc>
                <a:spcPts val="4200"/>
              </a:lnSpc>
              <a:spcBef>
                <a:spcPct val="0"/>
              </a:spcBef>
              <a:buFont typeface="Arial"/>
              <a:buChar char="•"/>
            </a:pP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s f</a:t>
            </a:r>
            <a:r>
              <a:rPr lang="en-US" sz="3000" strike="noStrike" u="none">
                <a:solidFill>
                  <a:srgbClr val="030303"/>
                </a:solidFill>
                <a:latin typeface="Times New Roman"/>
                <a:ea typeface="Times New Roman"/>
                <a:cs typeface="Times New Roman"/>
                <a:sym typeface="Times New Roman"/>
              </a:rPr>
              <a:t>o</a:t>
            </a:r>
            <a:r>
              <a:rPr lang="en-US" sz="3000" strike="noStrike" u="none">
                <a:solidFill>
                  <a:srgbClr val="030303"/>
                </a:solidFill>
                <a:latin typeface="Times New Roman"/>
                <a:ea typeface="Times New Roman"/>
                <a:cs typeface="Times New Roman"/>
                <a:sym typeface="Times New Roman"/>
              </a:rPr>
              <a:t>u</a:t>
            </a:r>
            <a:r>
              <a:rPr lang="en-US" sz="3000" strike="noStrike" u="none">
                <a:solidFill>
                  <a:srgbClr val="030303"/>
                </a:solidFill>
                <a:latin typeface="Times New Roman"/>
                <a:ea typeface="Times New Roman"/>
                <a:cs typeface="Times New Roman"/>
                <a:sym typeface="Times New Roman"/>
              </a:rPr>
              <a:t>n</a:t>
            </a:r>
            <a:r>
              <a:rPr lang="en-US" sz="3000" strike="noStrike" u="none">
                <a:solidFill>
                  <a:srgbClr val="030303"/>
                </a:solidFill>
                <a:latin typeface="Times New Roman"/>
                <a:ea typeface="Times New Roman"/>
                <a:cs typeface="Times New Roman"/>
                <a:sym typeface="Times New Roman"/>
              </a:rPr>
              <a:t>d that h</a:t>
            </a:r>
            <a:r>
              <a:rPr lang="en-US" sz="3000" strike="noStrike" u="none">
                <a:solidFill>
                  <a:srgbClr val="030303"/>
                </a:solidFill>
                <a:latin typeface="Times New Roman"/>
                <a:ea typeface="Times New Roman"/>
                <a:cs typeface="Times New Roman"/>
                <a:sym typeface="Times New Roman"/>
              </a:rPr>
              <a:t>a</a:t>
            </a:r>
            <a:r>
              <a:rPr lang="en-US" sz="3000" strike="noStrike" u="none">
                <a:solidFill>
                  <a:srgbClr val="030303"/>
                </a:solidFill>
                <a:latin typeface="Times New Roman"/>
                <a:ea typeface="Times New Roman"/>
                <a:cs typeface="Times New Roman"/>
                <a:sym typeface="Times New Roman"/>
              </a:rPr>
              <a:t>ving f</a:t>
            </a:r>
            <a:r>
              <a:rPr lang="en-US" sz="3000" strike="noStrike" u="none">
                <a:solidFill>
                  <a:srgbClr val="030303"/>
                </a:solidFill>
                <a:latin typeface="Times New Roman"/>
                <a:ea typeface="Times New Roman"/>
                <a:cs typeface="Times New Roman"/>
                <a:sym typeface="Times New Roman"/>
              </a:rPr>
              <a:t>l</a:t>
            </a:r>
            <a:r>
              <a:rPr lang="en-US" sz="3000" strike="noStrike" u="none">
                <a:solidFill>
                  <a:srgbClr val="030303"/>
                </a:solidFill>
                <a:latin typeface="Times New Roman"/>
                <a:ea typeface="Times New Roman"/>
                <a:cs typeface="Times New Roman"/>
                <a:sym typeface="Times New Roman"/>
              </a:rPr>
              <a:t>exible</a:t>
            </a:r>
            <a:r>
              <a:rPr lang="en-US" sz="3000" strike="noStrike" u="none">
                <a:solidFill>
                  <a:srgbClr val="030303"/>
                </a:solidFill>
                <a:latin typeface="Times New Roman"/>
                <a:ea typeface="Times New Roman"/>
                <a:cs typeface="Times New Roman"/>
                <a:sym typeface="Times New Roman"/>
              </a:rPr>
              <a:t> con</a:t>
            </a:r>
            <a:r>
              <a:rPr lang="en-US" sz="3000" strike="noStrike" u="none">
                <a:solidFill>
                  <a:srgbClr val="030303"/>
                </a:solidFill>
                <a:latin typeface="Times New Roman"/>
                <a:ea typeface="Times New Roman"/>
                <a:cs typeface="Times New Roman"/>
                <a:sym typeface="Times New Roman"/>
              </a:rPr>
              <a:t>tracts a</a:t>
            </a:r>
            <a:r>
              <a:rPr lang="en-US" sz="3000" strike="noStrike" u="none">
                <a:solidFill>
                  <a:srgbClr val="030303"/>
                </a:solidFill>
                <a:latin typeface="Times New Roman"/>
                <a:ea typeface="Times New Roman"/>
                <a:cs typeface="Times New Roman"/>
                <a:sym typeface="Times New Roman"/>
              </a:rPr>
              <a:t>n</a:t>
            </a:r>
            <a:r>
              <a:rPr lang="en-US" sz="3000" strike="noStrike" u="none">
                <a:solidFill>
                  <a:srgbClr val="030303"/>
                </a:solidFill>
                <a:latin typeface="Times New Roman"/>
                <a:ea typeface="Times New Roman"/>
                <a:cs typeface="Times New Roman"/>
                <a:sym typeface="Times New Roman"/>
              </a:rPr>
              <a:t>d </a:t>
            </a:r>
            <a:r>
              <a:rPr lang="en-US" sz="3000" strike="noStrike" u="none">
                <a:solidFill>
                  <a:srgbClr val="030303"/>
                </a:solidFill>
                <a:latin typeface="Times New Roman"/>
                <a:ea typeface="Times New Roman"/>
                <a:cs typeface="Times New Roman"/>
                <a:sym typeface="Times New Roman"/>
              </a:rPr>
              <a:t>e</a:t>
            </a:r>
            <a:r>
              <a:rPr lang="en-US" sz="3000" strike="noStrike" u="none">
                <a:solidFill>
                  <a:srgbClr val="030303"/>
                </a:solidFill>
                <a:latin typeface="Times New Roman"/>
                <a:ea typeface="Times New Roman"/>
                <a:cs typeface="Times New Roman"/>
                <a:sym typeface="Times New Roman"/>
              </a:rPr>
              <a:t>asy payment op</a:t>
            </a:r>
            <a:r>
              <a:rPr lang="en-US" sz="3000" strike="noStrike" u="none">
                <a:solidFill>
                  <a:srgbClr val="030303"/>
                </a:solidFill>
                <a:latin typeface="Times New Roman"/>
                <a:ea typeface="Times New Roman"/>
                <a:cs typeface="Times New Roman"/>
                <a:sym typeface="Times New Roman"/>
              </a:rPr>
              <a:t>tion</a:t>
            </a:r>
            <a:r>
              <a:rPr lang="en-US" sz="3000" strike="noStrike" u="none">
                <a:solidFill>
                  <a:srgbClr val="030303"/>
                </a:solidFill>
                <a:latin typeface="Times New Roman"/>
                <a:ea typeface="Times New Roman"/>
                <a:cs typeface="Times New Roman"/>
                <a:sym typeface="Times New Roman"/>
              </a:rPr>
              <a:t>s</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pl</a:t>
            </a:r>
            <a:r>
              <a:rPr lang="en-US" sz="3000" strike="noStrike" u="none">
                <a:solidFill>
                  <a:srgbClr val="030303"/>
                </a:solidFill>
                <a:latin typeface="Times New Roman"/>
                <a:ea typeface="Times New Roman"/>
                <a:cs typeface="Times New Roman"/>
                <a:sym typeface="Times New Roman"/>
              </a:rPr>
              <a:t>a</a:t>
            </a:r>
            <a:r>
              <a:rPr lang="en-US" sz="3000" strike="noStrike" u="none">
                <a:solidFill>
                  <a:srgbClr val="030303"/>
                </a:solidFill>
                <a:latin typeface="Times New Roman"/>
                <a:ea typeface="Times New Roman"/>
                <a:cs typeface="Times New Roman"/>
                <a:sym typeface="Times New Roman"/>
              </a:rPr>
              <a:t>ys</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a b</a:t>
            </a: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g </a:t>
            </a:r>
            <a:r>
              <a:rPr lang="en-US" sz="3000" strike="noStrike" u="none">
                <a:solidFill>
                  <a:srgbClr val="030303"/>
                </a:solidFill>
                <a:latin typeface="Times New Roman"/>
                <a:ea typeface="Times New Roman"/>
                <a:cs typeface="Times New Roman"/>
                <a:sym typeface="Times New Roman"/>
              </a:rPr>
              <a:t>r</a:t>
            </a:r>
            <a:r>
              <a:rPr lang="en-US" sz="3000" strike="noStrike" u="none">
                <a:solidFill>
                  <a:srgbClr val="030303"/>
                </a:solidFill>
                <a:latin typeface="Times New Roman"/>
                <a:ea typeface="Times New Roman"/>
                <a:cs typeface="Times New Roman"/>
                <a:sym typeface="Times New Roman"/>
              </a:rPr>
              <a:t>ol</a:t>
            </a:r>
            <a:r>
              <a:rPr lang="en-US" sz="3000" strike="noStrike" u="none">
                <a:solidFill>
                  <a:srgbClr val="030303"/>
                </a:solidFill>
                <a:latin typeface="Times New Roman"/>
                <a:ea typeface="Times New Roman"/>
                <a:cs typeface="Times New Roman"/>
                <a:sym typeface="Times New Roman"/>
              </a:rPr>
              <a:t>e</a:t>
            </a:r>
            <a:r>
              <a:rPr lang="en-US" sz="3000" strike="noStrike" u="none">
                <a:solidFill>
                  <a:srgbClr val="030303"/>
                </a:solidFill>
                <a:latin typeface="Times New Roman"/>
                <a:ea typeface="Times New Roman"/>
                <a:cs typeface="Times New Roman"/>
                <a:sym typeface="Times New Roman"/>
              </a:rPr>
              <a:t> i</a:t>
            </a:r>
            <a:r>
              <a:rPr lang="en-US" sz="3000" strike="noStrike" u="none">
                <a:solidFill>
                  <a:srgbClr val="030303"/>
                </a:solidFill>
                <a:latin typeface="Times New Roman"/>
                <a:ea typeface="Times New Roman"/>
                <a:cs typeface="Times New Roman"/>
                <a:sym typeface="Times New Roman"/>
              </a:rPr>
              <a:t>n</a:t>
            </a:r>
            <a:r>
              <a:rPr lang="en-US" sz="3000" strike="noStrike" u="none">
                <a:solidFill>
                  <a:srgbClr val="030303"/>
                </a:solidFill>
                <a:latin typeface="Times New Roman"/>
                <a:ea typeface="Times New Roman"/>
                <a:cs typeface="Times New Roman"/>
                <a:sym typeface="Times New Roman"/>
              </a:rPr>
              <a:t> s</a:t>
            </a: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opp</a:t>
            </a: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ng users from le</a:t>
            </a:r>
            <a:r>
              <a:rPr lang="en-US" sz="3000" strike="noStrike" u="none">
                <a:solidFill>
                  <a:srgbClr val="030303"/>
                </a:solidFill>
                <a:latin typeface="Times New Roman"/>
                <a:ea typeface="Times New Roman"/>
                <a:cs typeface="Times New Roman"/>
                <a:sym typeface="Times New Roman"/>
              </a:rPr>
              <a:t>a</a:t>
            </a:r>
            <a:r>
              <a:rPr lang="en-US" sz="3000" strike="noStrike" u="none">
                <a:solidFill>
                  <a:srgbClr val="030303"/>
                </a:solidFill>
                <a:latin typeface="Times New Roman"/>
                <a:ea typeface="Times New Roman"/>
                <a:cs typeface="Times New Roman"/>
                <a:sym typeface="Times New Roman"/>
              </a:rPr>
              <a:t>v</a:t>
            </a:r>
            <a:r>
              <a:rPr lang="en-US" sz="3000" strike="noStrike" u="none">
                <a:solidFill>
                  <a:srgbClr val="030303"/>
                </a:solidFill>
                <a:latin typeface="Times New Roman"/>
                <a:ea typeface="Times New Roman"/>
                <a:cs typeface="Times New Roman"/>
                <a:sym typeface="Times New Roman"/>
              </a:rPr>
              <a:t>in</a:t>
            </a:r>
            <a:r>
              <a:rPr lang="en-US" sz="3000" strike="noStrike" u="none">
                <a:solidFill>
                  <a:srgbClr val="030303"/>
                </a:solidFill>
                <a:latin typeface="Times New Roman"/>
                <a:ea typeface="Times New Roman"/>
                <a:cs typeface="Times New Roman"/>
                <a:sym typeface="Times New Roman"/>
              </a:rPr>
              <a:t>g</a:t>
            </a:r>
            <a:r>
              <a:rPr lang="en-US" sz="3000" strike="noStrike" u="none">
                <a:solidFill>
                  <a:srgbClr val="030303"/>
                </a:solidFill>
                <a:latin typeface="Times New Roman"/>
                <a:ea typeface="Times New Roman"/>
                <a:cs typeface="Times New Roman"/>
                <a:sym typeface="Times New Roman"/>
              </a:rPr>
              <a:t>.</a:t>
            </a:r>
          </a:p>
          <a:p>
            <a:pPr algn="l" marL="0" indent="0" lvl="0">
              <a:lnSpc>
                <a:spcPts val="42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10961427" y="3454008"/>
            <a:ext cx="5804452" cy="4534728"/>
          </a:xfrm>
          <a:custGeom>
            <a:avLst/>
            <a:gdLst/>
            <a:ahLst/>
            <a:cxnLst/>
            <a:rect r="r" b="b" t="t" l="l"/>
            <a:pathLst>
              <a:path h="4534728" w="5804452">
                <a:moveTo>
                  <a:pt x="0" y="0"/>
                </a:moveTo>
                <a:lnTo>
                  <a:pt x="5804452" y="0"/>
                </a:lnTo>
                <a:lnTo>
                  <a:pt x="5804452" y="4534728"/>
                </a:lnTo>
                <a:lnTo>
                  <a:pt x="0" y="4534728"/>
                </a:lnTo>
                <a:lnTo>
                  <a:pt x="0" y="0"/>
                </a:lnTo>
                <a:close/>
              </a:path>
            </a:pathLst>
          </a:custGeom>
          <a:blipFill>
            <a:blip r:embed="rId29"/>
            <a:stretch>
              <a:fillRect l="0" t="0" r="0" b="0"/>
            </a:stretch>
          </a:blipFill>
        </p:spPr>
      </p:sp>
      <p:sp>
        <p:nvSpPr>
          <p:cNvPr name="TextBox 17" id="17"/>
          <p:cNvSpPr txBox="true"/>
          <p:nvPr/>
        </p:nvSpPr>
        <p:spPr>
          <a:xfrm rot="0">
            <a:off x="1981200" y="1771871"/>
            <a:ext cx="14648350" cy="1797050"/>
          </a:xfrm>
          <a:prstGeom prst="rect">
            <a:avLst/>
          </a:prstGeom>
        </p:spPr>
        <p:txBody>
          <a:bodyPr anchor="t" rtlCol="false" tIns="0" lIns="0" bIns="0" rIns="0">
            <a:spAutoFit/>
          </a:bodyPr>
          <a:lstStyle/>
          <a:p>
            <a:pPr algn="l" marL="0" indent="0" lvl="0">
              <a:lnSpc>
                <a:spcPts val="6399"/>
              </a:lnSpc>
            </a:pPr>
            <a:r>
              <a:rPr lang="en-US" b="true" sz="6399">
                <a:solidFill>
                  <a:srgbClr val="183B4E"/>
                </a:solidFill>
                <a:latin typeface="Times New Roman Ultra-Bold"/>
                <a:ea typeface="Times New Roman Ultra-Bold"/>
                <a:cs typeface="Times New Roman Ultra-Bold"/>
                <a:sym typeface="Times New Roman Ultra-Bold"/>
              </a:rPr>
              <a:t>KEY F</a:t>
            </a:r>
            <a:r>
              <a:rPr lang="en-US" b="true" sz="6399" strike="noStrike" u="none">
                <a:solidFill>
                  <a:srgbClr val="183B4E"/>
                </a:solidFill>
                <a:latin typeface="Times New Roman Ultra-Bold"/>
                <a:ea typeface="Times New Roman Ultra-Bold"/>
                <a:cs typeface="Times New Roman Ultra-Bold"/>
                <a:sym typeface="Times New Roman Ultra-Bold"/>
              </a:rPr>
              <a:t>I</a:t>
            </a:r>
            <a:r>
              <a:rPr lang="en-US" b="true" sz="6399" strike="noStrike" u="none">
                <a:solidFill>
                  <a:srgbClr val="183B4E"/>
                </a:solidFill>
                <a:latin typeface="Times New Roman Ultra-Bold"/>
                <a:ea typeface="Times New Roman Ultra-Bold"/>
                <a:cs typeface="Times New Roman Ultra-Bold"/>
                <a:sym typeface="Times New Roman Ultra-Bold"/>
              </a:rPr>
              <a:t>NDING 3 — AGE AND GRO</a:t>
            </a:r>
            <a:r>
              <a:rPr lang="en-US" b="true" sz="6399" strike="noStrike" u="none">
                <a:solidFill>
                  <a:srgbClr val="183B4E"/>
                </a:solidFill>
                <a:latin typeface="Times New Roman Ultra-Bold"/>
                <a:ea typeface="Times New Roman Ultra-Bold"/>
                <a:cs typeface="Times New Roman Ultra-Bold"/>
                <a:sym typeface="Times New Roman Ultra-Bold"/>
              </a:rPr>
              <a:t>U</a:t>
            </a:r>
            <a:r>
              <a:rPr lang="en-US" b="true" sz="6399" strike="noStrike" u="none">
                <a:solidFill>
                  <a:srgbClr val="183B4E"/>
                </a:solidFill>
                <a:latin typeface="Times New Roman Ultra-Bold"/>
                <a:ea typeface="Times New Roman Ultra-Bold"/>
                <a:cs typeface="Times New Roman Ultra-Bold"/>
                <a:sym typeface="Times New Roman Ultra-Bold"/>
              </a:rPr>
              <a:t>P</a:t>
            </a:r>
            <a:r>
              <a:rPr lang="en-US" b="true" sz="6399" strike="noStrike" u="none">
                <a:solidFill>
                  <a:srgbClr val="183B4E"/>
                </a:solidFill>
                <a:latin typeface="Times New Roman Ultra-Bold"/>
                <a:ea typeface="Times New Roman Ultra-Bold"/>
                <a:cs typeface="Times New Roman Ultra-Bold"/>
                <a:sym typeface="Times New Roman Ultra-Bold"/>
              </a:rPr>
              <a:t> </a:t>
            </a:r>
            <a:r>
              <a:rPr lang="en-US" b="true" sz="6399" strike="noStrike" u="none">
                <a:solidFill>
                  <a:srgbClr val="183B4E"/>
                </a:solidFill>
                <a:latin typeface="Times New Roman Ultra-Bold"/>
                <a:ea typeface="Times New Roman Ultra-Bold"/>
                <a:cs typeface="Times New Roman Ultra-Bold"/>
                <a:sym typeface="Times New Roman Ultra-Bold"/>
              </a:rPr>
              <a:t>MEMBERSHIP</a:t>
            </a:r>
            <a:r>
              <a:rPr lang="en-US" b="true" sz="6399" strike="noStrike" u="none">
                <a:solidFill>
                  <a:srgbClr val="183B4E"/>
                </a:solidFill>
                <a:latin typeface="Times New Roman Ultra-Bold"/>
                <a:ea typeface="Times New Roman Ultra-Bold"/>
                <a:cs typeface="Times New Roman Ultra-Bold"/>
                <a:sym typeface="Times New Roman Ultra-Bold"/>
              </a:rPr>
              <a:t> </a:t>
            </a:r>
            <a:r>
              <a:rPr lang="en-US" b="true" sz="6399" strike="noStrike" u="none">
                <a:solidFill>
                  <a:srgbClr val="183B4E"/>
                </a:solidFill>
                <a:latin typeface="Times New Roman Ultra-Bold"/>
                <a:ea typeface="Times New Roman Ultra-Bold"/>
                <a:cs typeface="Times New Roman Ultra-Bold"/>
                <a:sym typeface="Times New Roman Ultra-Bold"/>
              </a:rPr>
              <a:t>IMPAC</a:t>
            </a:r>
            <a:r>
              <a:rPr lang="en-US" b="true" sz="6399" strike="noStrike" u="none">
                <a:solidFill>
                  <a:srgbClr val="183B4E"/>
                </a:solidFill>
                <a:latin typeface="Times New Roman Ultra-Bold"/>
                <a:ea typeface="Times New Roman Ultra-Bold"/>
                <a:cs typeface="Times New Roman Ultra-Bold"/>
                <a:sym typeface="Times New Roman Ultra-Bold"/>
              </a:rPr>
              <a:t>T</a:t>
            </a:r>
          </a:p>
        </p:txBody>
      </p:sp>
      <p:sp>
        <p:nvSpPr>
          <p:cNvPr name="TextBox 18" id="18"/>
          <p:cNvSpPr txBox="true"/>
          <p:nvPr/>
        </p:nvSpPr>
        <p:spPr>
          <a:xfrm rot="0">
            <a:off x="1981200" y="3464146"/>
            <a:ext cx="8486807" cy="4798695"/>
          </a:xfrm>
          <a:prstGeom prst="rect">
            <a:avLst/>
          </a:prstGeom>
        </p:spPr>
        <p:txBody>
          <a:bodyPr anchor="t" rtlCol="false" tIns="0" lIns="0" bIns="0" rIns="0">
            <a:spAutoFit/>
          </a:bodyPr>
          <a:lstStyle/>
          <a:p>
            <a:pPr algn="l" marL="582932" indent="-291466" lvl="1">
              <a:lnSpc>
                <a:spcPts val="3780"/>
              </a:lnSpc>
              <a:buFont typeface="Arial"/>
              <a:buChar char="•"/>
            </a:pPr>
            <a:r>
              <a:rPr lang="en-US" sz="2700">
                <a:solidFill>
                  <a:srgbClr val="030303"/>
                </a:solidFill>
                <a:latin typeface="Times New Roman"/>
                <a:ea typeface="Times New Roman"/>
                <a:cs typeface="Times New Roman"/>
                <a:sym typeface="Times New Roman"/>
              </a:rPr>
              <a:t>The</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per</a:t>
            </a:r>
            <a:r>
              <a:rPr lang="en-US" sz="2700" strike="noStrike" u="none">
                <a:solidFill>
                  <a:srgbClr val="030303"/>
                </a:solidFill>
                <a:latin typeface="Times New Roman"/>
                <a:ea typeface="Times New Roman"/>
                <a:cs typeface="Times New Roman"/>
                <a:sym typeface="Times New Roman"/>
              </a:rPr>
              <a:t>c</a:t>
            </a:r>
            <a:r>
              <a:rPr lang="en-US" sz="2700" strike="noStrike" u="none">
                <a:solidFill>
                  <a:srgbClr val="030303"/>
                </a:solidFill>
                <a:latin typeface="Times New Roman"/>
                <a:ea typeface="Times New Roman"/>
                <a:cs typeface="Times New Roman"/>
                <a:sym typeface="Times New Roman"/>
              </a:rPr>
              <a:t>ent </a:t>
            </a:r>
            <a:r>
              <a:rPr lang="en-US" sz="2700" strike="noStrike" u="none">
                <a:solidFill>
                  <a:srgbClr val="030303"/>
                </a:solidFill>
                <a:latin typeface="Times New Roman"/>
                <a:ea typeface="Times New Roman"/>
                <a:cs typeface="Times New Roman"/>
                <a:sym typeface="Times New Roman"/>
              </a:rPr>
              <a:t>o</a:t>
            </a:r>
            <a:r>
              <a:rPr lang="en-US" sz="2700" strike="noStrike" u="none">
                <a:solidFill>
                  <a:srgbClr val="030303"/>
                </a:solidFill>
                <a:latin typeface="Times New Roman"/>
                <a:ea typeface="Times New Roman"/>
                <a:cs typeface="Times New Roman"/>
                <a:sym typeface="Times New Roman"/>
              </a:rPr>
              <a:t>f customers leaving t</a:t>
            </a:r>
            <a:r>
              <a:rPr lang="en-US" sz="2700" strike="noStrike" u="none">
                <a:solidFill>
                  <a:srgbClr val="030303"/>
                </a:solidFill>
                <a:latin typeface="Times New Roman"/>
                <a:ea typeface="Times New Roman"/>
                <a:cs typeface="Times New Roman"/>
                <a:sym typeface="Times New Roman"/>
              </a:rPr>
              <a:t>he</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s</a:t>
            </a:r>
            <a:r>
              <a:rPr lang="en-US" sz="2700" strike="noStrike" u="none">
                <a:solidFill>
                  <a:srgbClr val="030303"/>
                </a:solidFill>
                <a:latin typeface="Times New Roman"/>
                <a:ea typeface="Times New Roman"/>
                <a:cs typeface="Times New Roman"/>
                <a:sym typeface="Times New Roman"/>
              </a:rPr>
              <a:t>erv</a:t>
            </a:r>
            <a:r>
              <a:rPr lang="en-US" sz="2700" strike="noStrike" u="none">
                <a:solidFill>
                  <a:srgbClr val="030303"/>
                </a:solidFill>
                <a:latin typeface="Times New Roman"/>
                <a:ea typeface="Times New Roman"/>
                <a:cs typeface="Times New Roman"/>
                <a:sym typeface="Times New Roman"/>
              </a:rPr>
              <a:t>i</a:t>
            </a:r>
            <a:r>
              <a:rPr lang="en-US" sz="2700" strike="noStrike" u="none">
                <a:solidFill>
                  <a:srgbClr val="030303"/>
                </a:solidFill>
                <a:latin typeface="Times New Roman"/>
                <a:ea typeface="Times New Roman"/>
                <a:cs typeface="Times New Roman"/>
                <a:sym typeface="Times New Roman"/>
              </a:rPr>
              <a:t>ce gets high</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r</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a</a:t>
            </a:r>
            <a:r>
              <a:rPr lang="en-US" sz="2700" strike="noStrike" u="none">
                <a:solidFill>
                  <a:srgbClr val="030303"/>
                </a:solidFill>
                <a:latin typeface="Times New Roman"/>
                <a:ea typeface="Times New Roman"/>
                <a:cs typeface="Times New Roman"/>
                <a:sym typeface="Times New Roman"/>
              </a:rPr>
              <a:t>s</a:t>
            </a:r>
            <a:r>
              <a:rPr lang="en-US" sz="2700" strike="noStrike" u="none">
                <a:solidFill>
                  <a:srgbClr val="030303"/>
                </a:solidFill>
                <a:latin typeface="Times New Roman"/>
                <a:ea typeface="Times New Roman"/>
                <a:cs typeface="Times New Roman"/>
                <a:sym typeface="Times New Roman"/>
              </a:rPr>
              <a:t> they g</a:t>
            </a:r>
            <a:r>
              <a:rPr lang="en-US" sz="2700" strike="noStrike" u="none">
                <a:solidFill>
                  <a:srgbClr val="030303"/>
                </a:solidFill>
                <a:latin typeface="Times New Roman"/>
                <a:ea typeface="Times New Roman"/>
                <a:cs typeface="Times New Roman"/>
                <a:sym typeface="Times New Roman"/>
              </a:rPr>
              <a:t>et o</a:t>
            </a:r>
            <a:r>
              <a:rPr lang="en-US" sz="2700" strike="noStrike" u="none">
                <a:solidFill>
                  <a:srgbClr val="030303"/>
                </a:solidFill>
                <a:latin typeface="Times New Roman"/>
                <a:ea typeface="Times New Roman"/>
                <a:cs typeface="Times New Roman"/>
                <a:sym typeface="Times New Roman"/>
              </a:rPr>
              <a:t>lder,</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r</a:t>
            </a:r>
            <a:r>
              <a:rPr lang="en-US" sz="2700" strike="noStrike" u="none">
                <a:solidFill>
                  <a:srgbClr val="030303"/>
                </a:solidFill>
                <a:latin typeface="Times New Roman"/>
                <a:ea typeface="Times New Roman"/>
                <a:cs typeface="Times New Roman"/>
                <a:sym typeface="Times New Roman"/>
              </a:rPr>
              <a:t>is</a:t>
            </a:r>
            <a:r>
              <a:rPr lang="en-US" sz="2700" strike="noStrike" u="none">
                <a:solidFill>
                  <a:srgbClr val="030303"/>
                </a:solidFill>
                <a:latin typeface="Times New Roman"/>
                <a:ea typeface="Times New Roman"/>
                <a:cs typeface="Times New Roman"/>
                <a:sym typeface="Times New Roman"/>
              </a:rPr>
              <a:t>ing to 52% among those who </a:t>
            </a:r>
            <a:r>
              <a:rPr lang="en-US" sz="2700" strike="noStrike" u="none">
                <a:solidFill>
                  <a:srgbClr val="030303"/>
                </a:solidFill>
                <a:latin typeface="Times New Roman"/>
                <a:ea typeface="Times New Roman"/>
                <a:cs typeface="Times New Roman"/>
                <a:sym typeface="Times New Roman"/>
              </a:rPr>
              <a:t>a</a:t>
            </a:r>
            <a:r>
              <a:rPr lang="en-US" sz="2700" strike="noStrike" u="none">
                <a:solidFill>
                  <a:srgbClr val="030303"/>
                </a:solidFill>
                <a:latin typeface="Times New Roman"/>
                <a:ea typeface="Times New Roman"/>
                <a:cs typeface="Times New Roman"/>
                <a:sym typeface="Times New Roman"/>
              </a:rPr>
              <a:t>re 65 or o</a:t>
            </a:r>
            <a:r>
              <a:rPr lang="en-US" sz="2700" strike="noStrike" u="none">
                <a:solidFill>
                  <a:srgbClr val="030303"/>
                </a:solidFill>
                <a:latin typeface="Times New Roman"/>
                <a:ea typeface="Times New Roman"/>
                <a:cs typeface="Times New Roman"/>
                <a:sym typeface="Times New Roman"/>
              </a:rPr>
              <a:t>l</a:t>
            </a:r>
            <a:r>
              <a:rPr lang="en-US" sz="2700" strike="noStrike" u="none">
                <a:solidFill>
                  <a:srgbClr val="030303"/>
                </a:solidFill>
                <a:latin typeface="Times New Roman"/>
                <a:ea typeface="Times New Roman"/>
                <a:cs typeface="Times New Roman"/>
                <a:sym typeface="Times New Roman"/>
              </a:rPr>
              <a:t>der.</a:t>
            </a:r>
            <a:r>
              <a:rPr lang="en-US" sz="2700" strike="noStrike" u="none">
                <a:solidFill>
                  <a:srgbClr val="030303"/>
                </a:solidFill>
                <a:latin typeface="Times New Roman"/>
                <a:ea typeface="Times New Roman"/>
                <a:cs typeface="Times New Roman"/>
                <a:sym typeface="Times New Roman"/>
              </a:rPr>
              <a:t> </a:t>
            </a:r>
          </a:p>
          <a:p>
            <a:pPr algn="l" marL="582932" indent="-291466" lvl="1">
              <a:lnSpc>
                <a:spcPts val="3780"/>
              </a:lnSpc>
              <a:spcBef>
                <a:spcPct val="0"/>
              </a:spcBef>
              <a:buFont typeface="Arial"/>
              <a:buChar char="•"/>
            </a:pPr>
            <a:r>
              <a:rPr lang="en-US" sz="2700" strike="noStrike" u="none">
                <a:solidFill>
                  <a:srgbClr val="030303"/>
                </a:solidFill>
                <a:latin typeface="Times New Roman"/>
                <a:ea typeface="Times New Roman"/>
                <a:cs typeface="Times New Roman"/>
                <a:sym typeface="Times New Roman"/>
              </a:rPr>
              <a:t>Seniors might be looking for different kinds of support or service.</a:t>
            </a:r>
            <a:r>
              <a:rPr lang="en-US" sz="2700" strike="noStrike" u="none">
                <a:solidFill>
                  <a:srgbClr val="030303"/>
                </a:solidFill>
                <a:latin typeface="Times New Roman"/>
                <a:ea typeface="Times New Roman"/>
                <a:cs typeface="Times New Roman"/>
                <a:sym typeface="Times New Roman"/>
              </a:rPr>
              <a:t> </a:t>
            </a:r>
          </a:p>
          <a:p>
            <a:pPr algn="l" marL="582932" indent="-291466" lvl="1">
              <a:lnSpc>
                <a:spcPts val="3780"/>
              </a:lnSpc>
              <a:spcBef>
                <a:spcPct val="0"/>
              </a:spcBef>
              <a:buFont typeface="Arial"/>
              <a:buChar char="•"/>
            </a:pPr>
            <a:r>
              <a:rPr lang="en-US" sz="2700" strike="noStrike" u="none">
                <a:solidFill>
                  <a:srgbClr val="030303"/>
                </a:solidFill>
                <a:latin typeface="Times New Roman"/>
                <a:ea typeface="Times New Roman"/>
                <a:cs typeface="Times New Roman"/>
                <a:sym typeface="Times New Roman"/>
              </a:rPr>
              <a:t>Generally, customers who subscribe to group or bundle options tend to stick with a service longer than single subscribers do which shows the power of group-based packages in retaining customers (Steffen </a:t>
            </a:r>
            <a:r>
              <a:rPr lang="en-US" sz="2700" i="true" strike="noStrike" u="none">
                <a:solidFill>
                  <a:srgbClr val="030303"/>
                </a:solidFill>
                <a:latin typeface="Times New Roman Italics"/>
                <a:ea typeface="Times New Roman Italics"/>
                <a:cs typeface="Times New Roman Italics"/>
                <a:sym typeface="Times New Roman Italics"/>
              </a:rPr>
              <a:t>et al.</a:t>
            </a:r>
            <a:r>
              <a:rPr lang="en-US" sz="2700" strike="noStrike" u="none">
                <a:solidFill>
                  <a:srgbClr val="030303"/>
                </a:solidFill>
                <a:latin typeface="Times New Roman"/>
                <a:ea typeface="Times New Roman"/>
                <a:cs typeface="Times New Roman"/>
                <a:sym typeface="Times New Roman"/>
              </a:rPr>
              <a:t>, 2019).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9837902" y="3556699"/>
            <a:ext cx="6672838" cy="4754397"/>
          </a:xfrm>
          <a:custGeom>
            <a:avLst/>
            <a:gdLst/>
            <a:ahLst/>
            <a:cxnLst/>
            <a:rect r="r" b="b" t="t" l="l"/>
            <a:pathLst>
              <a:path h="4754397" w="6672838">
                <a:moveTo>
                  <a:pt x="0" y="0"/>
                </a:moveTo>
                <a:lnTo>
                  <a:pt x="6672839" y="0"/>
                </a:lnTo>
                <a:lnTo>
                  <a:pt x="6672839" y="4754397"/>
                </a:lnTo>
                <a:lnTo>
                  <a:pt x="0" y="4754397"/>
                </a:lnTo>
                <a:lnTo>
                  <a:pt x="0" y="0"/>
                </a:lnTo>
                <a:close/>
              </a:path>
            </a:pathLst>
          </a:custGeom>
          <a:blipFill>
            <a:blip r:embed="rId29"/>
            <a:stretch>
              <a:fillRect l="0" t="0" r="0" b="0"/>
            </a:stretch>
          </a:blipFill>
        </p:spPr>
      </p:sp>
      <p:sp>
        <p:nvSpPr>
          <p:cNvPr name="TextBox 17" id="17"/>
          <p:cNvSpPr txBox="true"/>
          <p:nvPr/>
        </p:nvSpPr>
        <p:spPr>
          <a:xfrm rot="0">
            <a:off x="1981200" y="1965568"/>
            <a:ext cx="12174731" cy="1634490"/>
          </a:xfrm>
          <a:prstGeom prst="rect">
            <a:avLst/>
          </a:prstGeom>
        </p:spPr>
        <p:txBody>
          <a:bodyPr anchor="t" rtlCol="false" tIns="0" lIns="0" bIns="0" rIns="0">
            <a:spAutoFit/>
          </a:bodyPr>
          <a:lstStyle/>
          <a:p>
            <a:pPr algn="l" marL="0" indent="0" lvl="0">
              <a:lnSpc>
                <a:spcPts val="5759"/>
              </a:lnSpc>
              <a:spcBef>
                <a:spcPct val="0"/>
              </a:spcBef>
            </a:pPr>
            <a:r>
              <a:rPr lang="en-US" b="true" sz="6399">
                <a:solidFill>
                  <a:srgbClr val="183B4E"/>
                </a:solidFill>
                <a:latin typeface="Times New Roman Ultra-Bold"/>
                <a:ea typeface="Times New Roman Ultra-Bold"/>
                <a:cs typeface="Times New Roman Ultra-Bold"/>
                <a:sym typeface="Times New Roman Ultra-Bold"/>
              </a:rPr>
              <a:t>KEY FINDIN</a:t>
            </a:r>
            <a:r>
              <a:rPr lang="en-US" b="true" sz="6399" strike="noStrike" u="none">
                <a:solidFill>
                  <a:srgbClr val="183B4E"/>
                </a:solidFill>
                <a:latin typeface="Times New Roman Ultra-Bold"/>
                <a:ea typeface="Times New Roman Ultra-Bold"/>
                <a:cs typeface="Times New Roman Ultra-Bold"/>
                <a:sym typeface="Times New Roman Ultra-Bold"/>
              </a:rPr>
              <a:t>G</a:t>
            </a:r>
            <a:r>
              <a:rPr lang="en-US" b="true" sz="6399" strike="noStrike" u="none">
                <a:solidFill>
                  <a:srgbClr val="183B4E"/>
                </a:solidFill>
                <a:latin typeface="Times New Roman Ultra-Bold"/>
                <a:ea typeface="Times New Roman Ultra-Bold"/>
                <a:cs typeface="Times New Roman Ultra-Bold"/>
                <a:sym typeface="Times New Roman Ultra-Bold"/>
              </a:rPr>
              <a:t> 4</a:t>
            </a:r>
            <a:r>
              <a:rPr lang="en-US" b="true" sz="6399" strike="noStrike" u="none">
                <a:solidFill>
                  <a:srgbClr val="183B4E"/>
                </a:solidFill>
                <a:latin typeface="Times New Roman Ultra-Bold"/>
                <a:ea typeface="Times New Roman Ultra-Bold"/>
                <a:cs typeface="Times New Roman Ultra-Bold"/>
                <a:sym typeface="Times New Roman Ultra-Bold"/>
              </a:rPr>
              <a:t> </a:t>
            </a:r>
            <a:r>
              <a:rPr lang="en-US" b="true" sz="6399" strike="noStrike" u="none">
                <a:solidFill>
                  <a:srgbClr val="183B4E"/>
                </a:solidFill>
                <a:latin typeface="Times New Roman Ultra-Bold"/>
                <a:ea typeface="Times New Roman Ultra-Bold"/>
                <a:cs typeface="Times New Roman Ultra-Bold"/>
                <a:sym typeface="Times New Roman Ultra-Bold"/>
              </a:rPr>
              <a:t>— REASONS FOR CHURN</a:t>
            </a:r>
          </a:p>
        </p:txBody>
      </p:sp>
      <p:sp>
        <p:nvSpPr>
          <p:cNvPr name="TextBox 18" id="18"/>
          <p:cNvSpPr txBox="true"/>
          <p:nvPr/>
        </p:nvSpPr>
        <p:spPr>
          <a:xfrm rot="0">
            <a:off x="1981200" y="3512402"/>
            <a:ext cx="7506545" cy="4798695"/>
          </a:xfrm>
          <a:prstGeom prst="rect">
            <a:avLst/>
          </a:prstGeom>
        </p:spPr>
        <p:txBody>
          <a:bodyPr anchor="t" rtlCol="false" tIns="0" lIns="0" bIns="0" rIns="0">
            <a:spAutoFit/>
          </a:bodyPr>
          <a:lstStyle/>
          <a:p>
            <a:pPr algn="l" marL="582932" indent="-291466" lvl="1">
              <a:lnSpc>
                <a:spcPts val="3780"/>
              </a:lnSpc>
              <a:buFont typeface="Arial"/>
              <a:buChar char="•"/>
            </a:pPr>
            <a:r>
              <a:rPr lang="en-US" sz="2700">
                <a:solidFill>
                  <a:srgbClr val="030303"/>
                </a:solidFill>
                <a:latin typeface="Times New Roman"/>
                <a:ea typeface="Times New Roman"/>
                <a:cs typeface="Times New Roman"/>
                <a:sym typeface="Times New Roman"/>
              </a:rPr>
              <a:t>According to custom</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rs,</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th</a:t>
            </a:r>
            <a:r>
              <a:rPr lang="en-US" sz="2700" strike="noStrike" u="none">
                <a:solidFill>
                  <a:srgbClr val="030303"/>
                </a:solidFill>
                <a:latin typeface="Times New Roman"/>
                <a:ea typeface="Times New Roman"/>
                <a:cs typeface="Times New Roman"/>
                <a:sym typeface="Times New Roman"/>
              </a:rPr>
              <a:t>ei</a:t>
            </a:r>
            <a:r>
              <a:rPr lang="en-US" sz="2700" strike="noStrike" u="none">
                <a:solidFill>
                  <a:srgbClr val="030303"/>
                </a:solidFill>
                <a:latin typeface="Times New Roman"/>
                <a:ea typeface="Times New Roman"/>
                <a:cs typeface="Times New Roman"/>
                <a:sym typeface="Times New Roman"/>
              </a:rPr>
              <a:t>r k</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y</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re</a:t>
            </a:r>
            <a:r>
              <a:rPr lang="en-US" sz="2700" strike="noStrike" u="none">
                <a:solidFill>
                  <a:srgbClr val="030303"/>
                </a:solidFill>
                <a:latin typeface="Times New Roman"/>
                <a:ea typeface="Times New Roman"/>
                <a:cs typeface="Times New Roman"/>
                <a:sym typeface="Times New Roman"/>
              </a:rPr>
              <a:t>a</a:t>
            </a:r>
            <a:r>
              <a:rPr lang="en-US" sz="2700" strike="noStrike" u="none">
                <a:solidFill>
                  <a:srgbClr val="030303"/>
                </a:solidFill>
                <a:latin typeface="Times New Roman"/>
                <a:ea typeface="Times New Roman"/>
                <a:cs typeface="Times New Roman"/>
                <a:sym typeface="Times New Roman"/>
              </a:rPr>
              <a:t>sons</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fo</a:t>
            </a:r>
            <a:r>
              <a:rPr lang="en-US" sz="2700" strike="noStrike" u="none">
                <a:solidFill>
                  <a:srgbClr val="030303"/>
                </a:solidFill>
                <a:latin typeface="Times New Roman"/>
                <a:ea typeface="Times New Roman"/>
                <a:cs typeface="Times New Roman"/>
                <a:sym typeface="Times New Roman"/>
              </a:rPr>
              <a:t>r</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s</a:t>
            </a:r>
            <a:r>
              <a:rPr lang="en-US" sz="2700" strike="noStrike" u="none">
                <a:solidFill>
                  <a:srgbClr val="030303"/>
                </a:solidFill>
                <a:latin typeface="Times New Roman"/>
                <a:ea typeface="Times New Roman"/>
                <a:cs typeface="Times New Roman"/>
                <a:sym typeface="Times New Roman"/>
              </a:rPr>
              <a:t>wi</a:t>
            </a:r>
            <a:r>
              <a:rPr lang="en-US" sz="2700" strike="noStrike" u="none">
                <a:solidFill>
                  <a:srgbClr val="030303"/>
                </a:solidFill>
                <a:latin typeface="Times New Roman"/>
                <a:ea typeface="Times New Roman"/>
                <a:cs typeface="Times New Roman"/>
                <a:sym typeface="Times New Roman"/>
              </a:rPr>
              <a:t>t</a:t>
            </a:r>
            <a:r>
              <a:rPr lang="en-US" sz="2700" strike="noStrike" u="none">
                <a:solidFill>
                  <a:srgbClr val="030303"/>
                </a:solidFill>
                <a:latin typeface="Times New Roman"/>
                <a:ea typeface="Times New Roman"/>
                <a:cs typeface="Times New Roman"/>
                <a:sym typeface="Times New Roman"/>
              </a:rPr>
              <a:t>ch</a:t>
            </a:r>
            <a:r>
              <a:rPr lang="en-US" sz="2700" strike="noStrike" u="none">
                <a:solidFill>
                  <a:srgbClr val="030303"/>
                </a:solidFill>
                <a:latin typeface="Times New Roman"/>
                <a:ea typeface="Times New Roman"/>
                <a:cs typeface="Times New Roman"/>
                <a:sym typeface="Times New Roman"/>
              </a:rPr>
              <a:t>i</a:t>
            </a:r>
            <a:r>
              <a:rPr lang="en-US" sz="2700" strike="noStrike" u="none">
                <a:solidFill>
                  <a:srgbClr val="030303"/>
                </a:solidFill>
                <a:latin typeface="Times New Roman"/>
                <a:ea typeface="Times New Roman"/>
                <a:cs typeface="Times New Roman"/>
                <a:sym typeface="Times New Roman"/>
              </a:rPr>
              <a:t>ng ar</a:t>
            </a:r>
            <a:r>
              <a:rPr lang="en-US" sz="2700" strike="noStrike" u="none">
                <a:solidFill>
                  <a:srgbClr val="030303"/>
                </a:solidFill>
                <a:latin typeface="Times New Roman"/>
                <a:ea typeface="Times New Roman"/>
                <a:cs typeface="Times New Roman"/>
                <a:sym typeface="Times New Roman"/>
              </a:rPr>
              <a:t>e </a:t>
            </a:r>
            <a:r>
              <a:rPr lang="en-US" sz="2700" strike="noStrike" u="none">
                <a:solidFill>
                  <a:srgbClr val="030303"/>
                </a:solidFill>
                <a:latin typeface="Times New Roman"/>
                <a:ea typeface="Times New Roman"/>
                <a:cs typeface="Times New Roman"/>
                <a:sym typeface="Times New Roman"/>
              </a:rPr>
              <a:t>that other br</a:t>
            </a:r>
            <a:r>
              <a:rPr lang="en-US" sz="2700" strike="noStrike" u="none">
                <a:solidFill>
                  <a:srgbClr val="030303"/>
                </a:solidFill>
                <a:latin typeface="Times New Roman"/>
                <a:ea typeface="Times New Roman"/>
                <a:cs typeface="Times New Roman"/>
                <a:sym typeface="Times New Roman"/>
              </a:rPr>
              <a:t>and</a:t>
            </a:r>
            <a:r>
              <a:rPr lang="en-US" sz="2700" strike="noStrike" u="none">
                <a:solidFill>
                  <a:srgbClr val="030303"/>
                </a:solidFill>
                <a:latin typeface="Times New Roman"/>
                <a:ea typeface="Times New Roman"/>
                <a:cs typeface="Times New Roman"/>
                <a:sym typeface="Times New Roman"/>
              </a:rPr>
              <a:t>s</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g</a:t>
            </a:r>
            <a:r>
              <a:rPr lang="en-US" sz="2700" strike="noStrike" u="none">
                <a:solidFill>
                  <a:srgbClr val="030303"/>
                </a:solidFill>
                <a:latin typeface="Times New Roman"/>
                <a:ea typeface="Times New Roman"/>
                <a:cs typeface="Times New Roman"/>
                <a:sym typeface="Times New Roman"/>
              </a:rPr>
              <a:t>i</a:t>
            </a:r>
            <a:r>
              <a:rPr lang="en-US" sz="2700" strike="noStrike" u="none">
                <a:solidFill>
                  <a:srgbClr val="030303"/>
                </a:solidFill>
                <a:latin typeface="Times New Roman"/>
                <a:ea typeface="Times New Roman"/>
                <a:cs typeface="Times New Roman"/>
                <a:sym typeface="Times New Roman"/>
              </a:rPr>
              <a:t>ve the</a:t>
            </a:r>
            <a:r>
              <a:rPr lang="en-US" sz="2700" strike="noStrike" u="none">
                <a:solidFill>
                  <a:srgbClr val="030303"/>
                </a:solidFill>
                <a:latin typeface="Times New Roman"/>
                <a:ea typeface="Times New Roman"/>
                <a:cs typeface="Times New Roman"/>
                <a:sym typeface="Times New Roman"/>
              </a:rPr>
              <a:t>m</a:t>
            </a:r>
            <a:r>
              <a:rPr lang="en-US" sz="2700" strike="noStrike" u="none">
                <a:solidFill>
                  <a:srgbClr val="030303"/>
                </a:solidFill>
                <a:latin typeface="Times New Roman"/>
                <a:ea typeface="Times New Roman"/>
                <a:cs typeface="Times New Roman"/>
                <a:sym typeface="Times New Roman"/>
              </a:rPr>
              <a:t> b</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tter off</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r</a:t>
            </a:r>
            <a:r>
              <a:rPr lang="en-US" sz="2700" strike="noStrike" u="none">
                <a:solidFill>
                  <a:srgbClr val="030303"/>
                </a:solidFill>
                <a:latin typeface="Times New Roman"/>
                <a:ea typeface="Times New Roman"/>
                <a:cs typeface="Times New Roman"/>
                <a:sym typeface="Times New Roman"/>
              </a:rPr>
              <a:t>s</a:t>
            </a:r>
            <a:r>
              <a:rPr lang="en-US" sz="2700" strike="noStrike" u="none">
                <a:solidFill>
                  <a:srgbClr val="030303"/>
                </a:solidFill>
                <a:latin typeface="Times New Roman"/>
                <a:ea typeface="Times New Roman"/>
                <a:cs typeface="Times New Roman"/>
                <a:sym typeface="Times New Roman"/>
              </a:rPr>
              <a:t>, they</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are w</a:t>
            </a:r>
            <a:r>
              <a:rPr lang="en-US" sz="2700" strike="noStrike" u="none">
                <a:solidFill>
                  <a:srgbClr val="030303"/>
                </a:solidFill>
                <a:latin typeface="Times New Roman"/>
                <a:ea typeface="Times New Roman"/>
                <a:cs typeface="Times New Roman"/>
                <a:sym typeface="Times New Roman"/>
              </a:rPr>
              <a:t>o</a:t>
            </a:r>
            <a:r>
              <a:rPr lang="en-US" sz="2700" strike="noStrike" u="none">
                <a:solidFill>
                  <a:srgbClr val="030303"/>
                </a:solidFill>
                <a:latin typeface="Times New Roman"/>
                <a:ea typeface="Times New Roman"/>
                <a:cs typeface="Times New Roman"/>
                <a:sym typeface="Times New Roman"/>
              </a:rPr>
              <a:t>rried ab</a:t>
            </a:r>
            <a:r>
              <a:rPr lang="en-US" sz="2700" strike="noStrike" u="none">
                <a:solidFill>
                  <a:srgbClr val="030303"/>
                </a:solidFill>
                <a:latin typeface="Times New Roman"/>
                <a:ea typeface="Times New Roman"/>
                <a:cs typeface="Times New Roman"/>
                <a:sym typeface="Times New Roman"/>
              </a:rPr>
              <a:t>o</a:t>
            </a:r>
            <a:r>
              <a:rPr lang="en-US" sz="2700" strike="noStrike" u="none">
                <a:solidFill>
                  <a:srgbClr val="030303"/>
                </a:solidFill>
                <a:latin typeface="Times New Roman"/>
                <a:ea typeface="Times New Roman"/>
                <a:cs typeface="Times New Roman"/>
                <a:sym typeface="Times New Roman"/>
              </a:rPr>
              <a:t>ut</a:t>
            </a:r>
            <a:r>
              <a:rPr lang="en-US" sz="2700" strike="noStrike" u="none">
                <a:solidFill>
                  <a:srgbClr val="030303"/>
                </a:solidFill>
                <a:latin typeface="Times New Roman"/>
                <a:ea typeface="Times New Roman"/>
                <a:cs typeface="Times New Roman"/>
                <a:sym typeface="Times New Roman"/>
              </a:rPr>
              <a:t> th</a:t>
            </a:r>
            <a:r>
              <a:rPr lang="en-US" sz="2700" strike="noStrike" u="none">
                <a:solidFill>
                  <a:srgbClr val="030303"/>
                </a:solidFill>
                <a:latin typeface="Times New Roman"/>
                <a:ea typeface="Times New Roman"/>
                <a:cs typeface="Times New Roman"/>
                <a:sym typeface="Times New Roman"/>
              </a:rPr>
              <a:t>e br</a:t>
            </a:r>
            <a:r>
              <a:rPr lang="en-US" sz="2700" strike="noStrike" u="none">
                <a:solidFill>
                  <a:srgbClr val="030303"/>
                </a:solidFill>
                <a:latin typeface="Times New Roman"/>
                <a:ea typeface="Times New Roman"/>
                <a:cs typeface="Times New Roman"/>
                <a:sym typeface="Times New Roman"/>
              </a:rPr>
              <a:t>a</a:t>
            </a:r>
            <a:r>
              <a:rPr lang="en-US" sz="2700" strike="noStrike" u="none">
                <a:solidFill>
                  <a:srgbClr val="030303"/>
                </a:solidFill>
                <a:latin typeface="Times New Roman"/>
                <a:ea typeface="Times New Roman"/>
                <a:cs typeface="Times New Roman"/>
                <a:sym typeface="Times New Roman"/>
              </a:rPr>
              <a:t>nd’s pricing and </a:t>
            </a:r>
            <a:r>
              <a:rPr lang="en-US" sz="2700" strike="noStrike" u="none">
                <a:solidFill>
                  <a:srgbClr val="030303"/>
                </a:solidFill>
                <a:latin typeface="Times New Roman"/>
                <a:ea typeface="Times New Roman"/>
                <a:cs typeface="Times New Roman"/>
                <a:sym typeface="Times New Roman"/>
              </a:rPr>
              <a:t>t</a:t>
            </a:r>
            <a:r>
              <a:rPr lang="en-US" sz="2700" strike="noStrike" u="none">
                <a:solidFill>
                  <a:srgbClr val="030303"/>
                </a:solidFill>
                <a:latin typeface="Times New Roman"/>
                <a:ea typeface="Times New Roman"/>
                <a:cs typeface="Times New Roman"/>
                <a:sym typeface="Times New Roman"/>
              </a:rPr>
              <a:t>heir</a:t>
            </a:r>
            <a:r>
              <a:rPr lang="en-US" sz="2700" strike="noStrike" u="none">
                <a:solidFill>
                  <a:srgbClr val="030303"/>
                </a:solidFill>
                <a:latin typeface="Times New Roman"/>
                <a:ea typeface="Times New Roman"/>
                <a:cs typeface="Times New Roman"/>
                <a:sym typeface="Times New Roman"/>
              </a:rPr>
              <a:t> a</a:t>
            </a:r>
            <a:r>
              <a:rPr lang="en-US" sz="2700" strike="noStrike" u="none">
                <a:solidFill>
                  <a:srgbClr val="030303"/>
                </a:solidFill>
                <a:latin typeface="Times New Roman"/>
                <a:ea typeface="Times New Roman"/>
                <a:cs typeface="Times New Roman"/>
                <a:sym typeface="Times New Roman"/>
              </a:rPr>
              <a:t>ttitu</a:t>
            </a:r>
            <a:r>
              <a:rPr lang="en-US" sz="2700" strike="noStrike" u="none">
                <a:solidFill>
                  <a:srgbClr val="030303"/>
                </a:solidFill>
                <a:latin typeface="Times New Roman"/>
                <a:ea typeface="Times New Roman"/>
                <a:cs typeface="Times New Roman"/>
                <a:sym typeface="Times New Roman"/>
              </a:rPr>
              <a:t>d</a:t>
            </a:r>
            <a:r>
              <a:rPr lang="en-US" sz="2700" strike="noStrike" u="none">
                <a:solidFill>
                  <a:srgbClr val="030303"/>
                </a:solidFill>
                <a:latin typeface="Times New Roman"/>
                <a:ea typeface="Times New Roman"/>
                <a:cs typeface="Times New Roman"/>
                <a:sym typeface="Times New Roman"/>
              </a:rPr>
              <a:t>e tow</a:t>
            </a:r>
            <a:r>
              <a:rPr lang="en-US" sz="2700" strike="noStrike" u="none">
                <a:solidFill>
                  <a:srgbClr val="030303"/>
                </a:solidFill>
                <a:latin typeface="Times New Roman"/>
                <a:ea typeface="Times New Roman"/>
                <a:cs typeface="Times New Roman"/>
                <a:sym typeface="Times New Roman"/>
              </a:rPr>
              <a:t>a</a:t>
            </a:r>
            <a:r>
              <a:rPr lang="en-US" sz="2700" strike="noStrike" u="none">
                <a:solidFill>
                  <a:srgbClr val="030303"/>
                </a:solidFill>
                <a:latin typeface="Times New Roman"/>
                <a:ea typeface="Times New Roman"/>
                <a:cs typeface="Times New Roman"/>
                <a:sym typeface="Times New Roman"/>
              </a:rPr>
              <a:t>rd cus</a:t>
            </a:r>
            <a:r>
              <a:rPr lang="en-US" sz="2700" strike="noStrike" u="none">
                <a:solidFill>
                  <a:srgbClr val="030303"/>
                </a:solidFill>
                <a:latin typeface="Times New Roman"/>
                <a:ea typeface="Times New Roman"/>
                <a:cs typeface="Times New Roman"/>
                <a:sym typeface="Times New Roman"/>
              </a:rPr>
              <a:t>t</a:t>
            </a:r>
            <a:r>
              <a:rPr lang="en-US" sz="2700" strike="noStrike" u="none">
                <a:solidFill>
                  <a:srgbClr val="030303"/>
                </a:solidFill>
                <a:latin typeface="Times New Roman"/>
                <a:ea typeface="Times New Roman"/>
                <a:cs typeface="Times New Roman"/>
                <a:sym typeface="Times New Roman"/>
              </a:rPr>
              <a:t>omer</a:t>
            </a:r>
            <a:r>
              <a:rPr lang="en-US" sz="2700" strike="noStrike" u="none">
                <a:solidFill>
                  <a:srgbClr val="030303"/>
                </a:solidFill>
                <a:latin typeface="Times New Roman"/>
                <a:ea typeface="Times New Roman"/>
                <a:cs typeface="Times New Roman"/>
                <a:sym typeface="Times New Roman"/>
              </a:rPr>
              <a:t>s</a:t>
            </a:r>
            <a:r>
              <a:rPr lang="en-US" sz="2700" strike="noStrike" u="none">
                <a:solidFill>
                  <a:srgbClr val="030303"/>
                </a:solidFill>
                <a:latin typeface="Times New Roman"/>
                <a:ea typeface="Times New Roman"/>
                <a:cs typeface="Times New Roman"/>
                <a:sym typeface="Times New Roman"/>
              </a:rPr>
              <a:t>. </a:t>
            </a:r>
          </a:p>
          <a:p>
            <a:pPr algn="l" marL="582932" indent="-291466" lvl="1">
              <a:lnSpc>
                <a:spcPts val="3780"/>
              </a:lnSpc>
              <a:spcBef>
                <a:spcPct val="0"/>
              </a:spcBef>
              <a:buFont typeface="Arial"/>
              <a:buChar char="•"/>
            </a:pPr>
            <a:r>
              <a:rPr lang="en-US" sz="2700" strike="noStrike" u="none">
                <a:solidFill>
                  <a:srgbClr val="030303"/>
                </a:solidFill>
                <a:latin typeface="Times New Roman"/>
                <a:ea typeface="Times New Roman"/>
                <a:cs typeface="Times New Roman"/>
                <a:sym typeface="Times New Roman"/>
              </a:rPr>
              <a:t>Non-reliable ne</a:t>
            </a:r>
            <a:r>
              <a:rPr lang="en-US" sz="2700" strike="noStrike" u="none">
                <a:solidFill>
                  <a:srgbClr val="030303"/>
                </a:solidFill>
                <a:latin typeface="Times New Roman"/>
                <a:ea typeface="Times New Roman"/>
                <a:cs typeface="Times New Roman"/>
                <a:sym typeface="Times New Roman"/>
              </a:rPr>
              <a:t>t</a:t>
            </a:r>
            <a:r>
              <a:rPr lang="en-US" sz="2700" strike="noStrike" u="none">
                <a:solidFill>
                  <a:srgbClr val="030303"/>
                </a:solidFill>
                <a:latin typeface="Times New Roman"/>
                <a:ea typeface="Times New Roman"/>
                <a:cs typeface="Times New Roman"/>
                <a:sym typeface="Times New Roman"/>
              </a:rPr>
              <a:t>w</a:t>
            </a:r>
            <a:r>
              <a:rPr lang="en-US" sz="2700" strike="noStrike" u="none">
                <a:solidFill>
                  <a:srgbClr val="030303"/>
                </a:solidFill>
                <a:latin typeface="Times New Roman"/>
                <a:ea typeface="Times New Roman"/>
                <a:cs typeface="Times New Roman"/>
                <a:sym typeface="Times New Roman"/>
              </a:rPr>
              <a:t>o</a:t>
            </a:r>
            <a:r>
              <a:rPr lang="en-US" sz="2700" strike="noStrike" u="none">
                <a:solidFill>
                  <a:srgbClr val="030303"/>
                </a:solidFill>
                <a:latin typeface="Times New Roman"/>
                <a:ea typeface="Times New Roman"/>
                <a:cs typeface="Times New Roman"/>
                <a:sym typeface="Times New Roman"/>
              </a:rPr>
              <a:t>rks</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an</a:t>
            </a:r>
            <a:r>
              <a:rPr lang="en-US" sz="2700" strike="noStrike" u="none">
                <a:solidFill>
                  <a:srgbClr val="030303"/>
                </a:solidFill>
                <a:latin typeface="Times New Roman"/>
                <a:ea typeface="Times New Roman"/>
                <a:cs typeface="Times New Roman"/>
                <a:sym typeface="Times New Roman"/>
              </a:rPr>
              <a:t>d</a:t>
            </a:r>
            <a:r>
              <a:rPr lang="en-US" sz="2700" strike="noStrike" u="none">
                <a:solidFill>
                  <a:srgbClr val="030303"/>
                </a:solidFill>
                <a:latin typeface="Times New Roman"/>
                <a:ea typeface="Times New Roman"/>
                <a:cs typeface="Times New Roman"/>
                <a:sym typeface="Times New Roman"/>
              </a:rPr>
              <a:t> poor serv</a:t>
            </a:r>
            <a:r>
              <a:rPr lang="en-US" sz="2700" strike="noStrike" u="none">
                <a:solidFill>
                  <a:srgbClr val="030303"/>
                </a:solidFill>
                <a:latin typeface="Times New Roman"/>
                <a:ea typeface="Times New Roman"/>
                <a:cs typeface="Times New Roman"/>
                <a:sym typeface="Times New Roman"/>
              </a:rPr>
              <a:t>i</a:t>
            </a:r>
            <a:r>
              <a:rPr lang="en-US" sz="2700" strike="noStrike" u="none">
                <a:solidFill>
                  <a:srgbClr val="030303"/>
                </a:solidFill>
                <a:latin typeface="Times New Roman"/>
                <a:ea typeface="Times New Roman"/>
                <a:cs typeface="Times New Roman"/>
                <a:sym typeface="Times New Roman"/>
              </a:rPr>
              <a:t>c</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s also play a big </a:t>
            </a:r>
            <a:r>
              <a:rPr lang="en-US" sz="2700" strike="noStrike" u="none">
                <a:solidFill>
                  <a:srgbClr val="030303"/>
                </a:solidFill>
                <a:latin typeface="Times New Roman"/>
                <a:ea typeface="Times New Roman"/>
                <a:cs typeface="Times New Roman"/>
                <a:sym typeface="Times New Roman"/>
              </a:rPr>
              <a:t>r</a:t>
            </a:r>
            <a:r>
              <a:rPr lang="en-US" sz="2700" strike="noStrike" u="none">
                <a:solidFill>
                  <a:srgbClr val="030303"/>
                </a:solidFill>
                <a:latin typeface="Times New Roman"/>
                <a:ea typeface="Times New Roman"/>
                <a:cs typeface="Times New Roman"/>
                <a:sym typeface="Times New Roman"/>
              </a:rPr>
              <a:t>ol</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 </a:t>
            </a:r>
          </a:p>
          <a:p>
            <a:pPr algn="l" marL="582932" indent="-291466" lvl="1">
              <a:lnSpc>
                <a:spcPts val="3780"/>
              </a:lnSpc>
              <a:spcBef>
                <a:spcPct val="0"/>
              </a:spcBef>
              <a:buFont typeface="Arial"/>
              <a:buChar char="•"/>
            </a:pPr>
            <a:r>
              <a:rPr lang="en-US" sz="2700" strike="noStrike" u="none">
                <a:solidFill>
                  <a:srgbClr val="030303"/>
                </a:solidFill>
                <a:latin typeface="Times New Roman"/>
                <a:ea typeface="Times New Roman"/>
                <a:cs typeface="Times New Roman"/>
                <a:sym typeface="Times New Roman"/>
              </a:rPr>
              <a:t>They show that companies should watch the pricing plans of competitors and aim to make their service better to maintain customers (Nagle, Müller and Gruyaert,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9975207" y="3444461"/>
            <a:ext cx="6623834" cy="4901637"/>
          </a:xfrm>
          <a:custGeom>
            <a:avLst/>
            <a:gdLst/>
            <a:ahLst/>
            <a:cxnLst/>
            <a:rect r="r" b="b" t="t" l="l"/>
            <a:pathLst>
              <a:path h="4901637" w="6623834">
                <a:moveTo>
                  <a:pt x="0" y="0"/>
                </a:moveTo>
                <a:lnTo>
                  <a:pt x="6623834" y="0"/>
                </a:lnTo>
                <a:lnTo>
                  <a:pt x="6623834" y="4901637"/>
                </a:lnTo>
                <a:lnTo>
                  <a:pt x="0" y="4901637"/>
                </a:lnTo>
                <a:lnTo>
                  <a:pt x="0" y="0"/>
                </a:lnTo>
                <a:close/>
              </a:path>
            </a:pathLst>
          </a:custGeom>
          <a:blipFill>
            <a:blip r:embed="rId29"/>
            <a:stretch>
              <a:fillRect l="0" t="0" r="0" b="0"/>
            </a:stretch>
          </a:blipFill>
        </p:spPr>
      </p:sp>
      <p:sp>
        <p:nvSpPr>
          <p:cNvPr name="TextBox 17" id="17"/>
          <p:cNvSpPr txBox="true"/>
          <p:nvPr/>
        </p:nvSpPr>
        <p:spPr>
          <a:xfrm rot="0">
            <a:off x="1981200" y="3502988"/>
            <a:ext cx="7333748" cy="4322445"/>
          </a:xfrm>
          <a:prstGeom prst="rect">
            <a:avLst/>
          </a:prstGeom>
        </p:spPr>
        <p:txBody>
          <a:bodyPr anchor="t" rtlCol="false" tIns="0" lIns="0" bIns="0" rIns="0">
            <a:spAutoFit/>
          </a:bodyPr>
          <a:lstStyle/>
          <a:p>
            <a:pPr algn="l" marL="582932" indent="-291466" lvl="1">
              <a:lnSpc>
                <a:spcPts val="3780"/>
              </a:lnSpc>
              <a:buFont typeface="Arial"/>
              <a:buChar char="•"/>
            </a:pPr>
            <a:r>
              <a:rPr lang="en-US" sz="2700" strike="noStrike" u="none">
                <a:solidFill>
                  <a:srgbClr val="030303"/>
                </a:solidFill>
                <a:latin typeface="Times New Roman"/>
                <a:ea typeface="Times New Roman"/>
                <a:cs typeface="Times New Roman"/>
                <a:sym typeface="Times New Roman"/>
              </a:rPr>
              <a:t>C</a:t>
            </a:r>
            <a:r>
              <a:rPr lang="en-US" sz="2700" strike="noStrike" u="none">
                <a:solidFill>
                  <a:srgbClr val="030303"/>
                </a:solidFill>
                <a:latin typeface="Times New Roman"/>
                <a:ea typeface="Times New Roman"/>
                <a:cs typeface="Times New Roman"/>
                <a:sym typeface="Times New Roman"/>
              </a:rPr>
              <a:t>ust</a:t>
            </a:r>
            <a:r>
              <a:rPr lang="en-US" sz="2700" strike="noStrike" u="none">
                <a:solidFill>
                  <a:srgbClr val="030303"/>
                </a:solidFill>
                <a:latin typeface="Times New Roman"/>
                <a:ea typeface="Times New Roman"/>
                <a:cs typeface="Times New Roman"/>
                <a:sym typeface="Times New Roman"/>
              </a:rPr>
              <a:t>o</a:t>
            </a:r>
            <a:r>
              <a:rPr lang="en-US" sz="2700" strike="noStrike" u="none">
                <a:solidFill>
                  <a:srgbClr val="030303"/>
                </a:solidFill>
                <a:latin typeface="Times New Roman"/>
                <a:ea typeface="Times New Roman"/>
                <a:cs typeface="Times New Roman"/>
                <a:sym typeface="Times New Roman"/>
              </a:rPr>
              <a:t>me</a:t>
            </a:r>
            <a:r>
              <a:rPr lang="en-US" sz="2700" strike="noStrike" u="none">
                <a:solidFill>
                  <a:srgbClr val="030303"/>
                </a:solidFill>
                <a:latin typeface="Times New Roman"/>
                <a:ea typeface="Times New Roman"/>
                <a:cs typeface="Times New Roman"/>
                <a:sym typeface="Times New Roman"/>
              </a:rPr>
              <a:t>r</a:t>
            </a:r>
            <a:r>
              <a:rPr lang="en-US" sz="2700" strike="noStrike" u="none">
                <a:solidFill>
                  <a:srgbClr val="030303"/>
                </a:solidFill>
                <a:latin typeface="Times New Roman"/>
                <a:ea typeface="Times New Roman"/>
                <a:cs typeface="Times New Roman"/>
                <a:sym typeface="Times New Roman"/>
              </a:rPr>
              <a:t>s</a:t>
            </a:r>
            <a:r>
              <a:rPr lang="en-US" sz="2700" strike="noStrike" u="none">
                <a:solidFill>
                  <a:srgbClr val="030303"/>
                </a:solidFill>
                <a:latin typeface="Times New Roman"/>
                <a:ea typeface="Times New Roman"/>
                <a:cs typeface="Times New Roman"/>
                <a:sym typeface="Times New Roman"/>
              </a:rPr>
              <a:t> a</a:t>
            </a:r>
            <a:r>
              <a:rPr lang="en-US" sz="2700" strike="noStrike" u="none">
                <a:solidFill>
                  <a:srgbClr val="030303"/>
                </a:solidFill>
                <a:latin typeface="Times New Roman"/>
                <a:ea typeface="Times New Roman"/>
                <a:cs typeface="Times New Roman"/>
                <a:sym typeface="Times New Roman"/>
              </a:rPr>
              <a:t>re</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mor</a:t>
            </a:r>
            <a:r>
              <a:rPr lang="en-US" sz="2700" strike="noStrike" u="none">
                <a:solidFill>
                  <a:srgbClr val="030303"/>
                </a:solidFill>
                <a:latin typeface="Times New Roman"/>
                <a:ea typeface="Times New Roman"/>
                <a:cs typeface="Times New Roman"/>
                <a:sym typeface="Times New Roman"/>
              </a:rPr>
              <a:t>e </a:t>
            </a:r>
            <a:r>
              <a:rPr lang="en-US" sz="2700" strike="noStrike" u="none">
                <a:solidFill>
                  <a:srgbClr val="030303"/>
                </a:solidFill>
                <a:latin typeface="Times New Roman"/>
                <a:ea typeface="Times New Roman"/>
                <a:cs typeface="Times New Roman"/>
                <a:sym typeface="Times New Roman"/>
              </a:rPr>
              <a:t>like</a:t>
            </a:r>
            <a:r>
              <a:rPr lang="en-US" sz="2700" strike="noStrike" u="none">
                <a:solidFill>
                  <a:srgbClr val="030303"/>
                </a:solidFill>
                <a:latin typeface="Times New Roman"/>
                <a:ea typeface="Times New Roman"/>
                <a:cs typeface="Times New Roman"/>
                <a:sym typeface="Times New Roman"/>
              </a:rPr>
              <a:t>ly </a:t>
            </a:r>
            <a:r>
              <a:rPr lang="en-US" sz="2700" strike="noStrike" u="none">
                <a:solidFill>
                  <a:srgbClr val="030303"/>
                </a:solidFill>
                <a:latin typeface="Times New Roman"/>
                <a:ea typeface="Times New Roman"/>
                <a:cs typeface="Times New Roman"/>
                <a:sym typeface="Times New Roman"/>
              </a:rPr>
              <a:t>to m</a:t>
            </a:r>
            <a:r>
              <a:rPr lang="en-US" sz="2700" strike="noStrike" u="none">
                <a:solidFill>
                  <a:srgbClr val="030303"/>
                </a:solidFill>
                <a:latin typeface="Times New Roman"/>
                <a:ea typeface="Times New Roman"/>
                <a:cs typeface="Times New Roman"/>
                <a:sym typeface="Times New Roman"/>
              </a:rPr>
              <a:t>a</a:t>
            </a:r>
            <a:r>
              <a:rPr lang="en-US" sz="2700" strike="noStrike" u="none">
                <a:solidFill>
                  <a:srgbClr val="030303"/>
                </a:solidFill>
                <a:latin typeface="Times New Roman"/>
                <a:ea typeface="Times New Roman"/>
                <a:cs typeface="Times New Roman"/>
                <a:sym typeface="Times New Roman"/>
              </a:rPr>
              <a:t>ke</a:t>
            </a:r>
            <a:r>
              <a:rPr lang="en-US" sz="2700" strike="noStrike" u="none">
                <a:solidFill>
                  <a:srgbClr val="030303"/>
                </a:solidFill>
                <a:latin typeface="Times New Roman"/>
                <a:ea typeface="Times New Roman"/>
                <a:cs typeface="Times New Roman"/>
                <a:sym typeface="Times New Roman"/>
              </a:rPr>
              <a:t> a </a:t>
            </a:r>
            <a:r>
              <a:rPr lang="en-US" sz="2700" strike="noStrike" u="none">
                <a:solidFill>
                  <a:srgbClr val="030303"/>
                </a:solidFill>
                <a:latin typeface="Times New Roman"/>
                <a:ea typeface="Times New Roman"/>
                <a:cs typeface="Times New Roman"/>
                <a:sym typeface="Times New Roman"/>
              </a:rPr>
              <a:t>numbe</a:t>
            </a:r>
            <a:r>
              <a:rPr lang="en-US" sz="2700" strike="noStrike" u="none">
                <a:solidFill>
                  <a:srgbClr val="030303"/>
                </a:solidFill>
                <a:latin typeface="Times New Roman"/>
                <a:ea typeface="Times New Roman"/>
                <a:cs typeface="Times New Roman"/>
                <a:sym typeface="Times New Roman"/>
              </a:rPr>
              <a:t>r</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o</a:t>
            </a:r>
            <a:r>
              <a:rPr lang="en-US" sz="2700" strike="noStrike" u="none">
                <a:solidFill>
                  <a:srgbClr val="030303"/>
                </a:solidFill>
                <a:latin typeface="Times New Roman"/>
                <a:ea typeface="Times New Roman"/>
                <a:cs typeface="Times New Roman"/>
                <a:sym typeface="Times New Roman"/>
              </a:rPr>
              <a:t>f service ca</a:t>
            </a:r>
            <a:r>
              <a:rPr lang="en-US" sz="2700" strike="noStrike" u="none">
                <a:solidFill>
                  <a:srgbClr val="030303"/>
                </a:solidFill>
                <a:latin typeface="Times New Roman"/>
                <a:ea typeface="Times New Roman"/>
                <a:cs typeface="Times New Roman"/>
                <a:sym typeface="Times New Roman"/>
              </a:rPr>
              <a:t>l</a:t>
            </a:r>
            <a:r>
              <a:rPr lang="en-US" sz="2700" strike="noStrike" u="none">
                <a:solidFill>
                  <a:srgbClr val="030303"/>
                </a:solidFill>
                <a:latin typeface="Times New Roman"/>
                <a:ea typeface="Times New Roman"/>
                <a:cs typeface="Times New Roman"/>
                <a:sym typeface="Times New Roman"/>
              </a:rPr>
              <a:t>ls as p</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r</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the</a:t>
            </a:r>
            <a:r>
              <a:rPr lang="en-US" sz="2700" strike="noStrike" u="none">
                <a:solidFill>
                  <a:srgbClr val="030303"/>
                </a:solidFill>
                <a:latin typeface="Times New Roman"/>
                <a:ea typeface="Times New Roman"/>
                <a:cs typeface="Times New Roman"/>
                <a:sym typeface="Times New Roman"/>
              </a:rPr>
              <a:t>i</a:t>
            </a:r>
            <a:r>
              <a:rPr lang="en-US" sz="2700" strike="noStrike" u="none">
                <a:solidFill>
                  <a:srgbClr val="030303"/>
                </a:solidFill>
                <a:latin typeface="Times New Roman"/>
                <a:ea typeface="Times New Roman"/>
                <a:cs typeface="Times New Roman"/>
                <a:sym typeface="Times New Roman"/>
              </a:rPr>
              <a:t>r chur</a:t>
            </a:r>
            <a:r>
              <a:rPr lang="en-US" sz="2700" strike="noStrike" u="none">
                <a:solidFill>
                  <a:srgbClr val="030303"/>
                </a:solidFill>
                <a:latin typeface="Times New Roman"/>
                <a:ea typeface="Times New Roman"/>
                <a:cs typeface="Times New Roman"/>
                <a:sym typeface="Times New Roman"/>
              </a:rPr>
              <a:t>n ra</a:t>
            </a:r>
            <a:r>
              <a:rPr lang="en-US" sz="2700" strike="noStrike" u="none">
                <a:solidFill>
                  <a:srgbClr val="030303"/>
                </a:solidFill>
                <a:latin typeface="Times New Roman"/>
                <a:ea typeface="Times New Roman"/>
                <a:cs typeface="Times New Roman"/>
                <a:sym typeface="Times New Roman"/>
              </a:rPr>
              <a:t>te</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goes u</a:t>
            </a:r>
            <a:r>
              <a:rPr lang="en-US" sz="2700" strike="noStrike" u="none">
                <a:solidFill>
                  <a:srgbClr val="030303"/>
                </a:solidFill>
                <a:latin typeface="Times New Roman"/>
                <a:ea typeface="Times New Roman"/>
                <a:cs typeface="Times New Roman"/>
                <a:sym typeface="Times New Roman"/>
              </a:rPr>
              <a:t>p</a:t>
            </a:r>
            <a:r>
              <a:rPr lang="en-US" sz="2700" strike="noStrike" u="none">
                <a:solidFill>
                  <a:srgbClr val="030303"/>
                </a:solidFill>
                <a:latin typeface="Times New Roman"/>
                <a:ea typeface="Times New Roman"/>
                <a:cs typeface="Times New Roman"/>
                <a:sym typeface="Times New Roman"/>
              </a:rPr>
              <a:t>.</a:t>
            </a:r>
          </a:p>
          <a:p>
            <a:pPr algn="l" marL="582932" indent="-291466" lvl="1">
              <a:lnSpc>
                <a:spcPts val="3780"/>
              </a:lnSpc>
              <a:spcBef>
                <a:spcPct val="0"/>
              </a:spcBef>
              <a:buFont typeface="Arial"/>
              <a:buChar char="•"/>
            </a:pPr>
            <a:r>
              <a:rPr lang="en-US" sz="2700" strike="noStrike" u="none">
                <a:solidFill>
                  <a:srgbClr val="030303"/>
                </a:solidFill>
                <a:latin typeface="Times New Roman"/>
                <a:ea typeface="Times New Roman"/>
                <a:cs typeface="Times New Roman"/>
                <a:sym typeface="Times New Roman"/>
              </a:rPr>
              <a:t>Moreov</a:t>
            </a:r>
            <a:r>
              <a:rPr lang="en-US" sz="2700" strike="noStrike" u="none">
                <a:solidFill>
                  <a:srgbClr val="030303"/>
                </a:solidFill>
                <a:latin typeface="Times New Roman"/>
                <a:ea typeface="Times New Roman"/>
                <a:cs typeface="Times New Roman"/>
                <a:sym typeface="Times New Roman"/>
              </a:rPr>
              <a:t>er</a:t>
            </a:r>
            <a:r>
              <a:rPr lang="en-US" sz="2700" strike="noStrike" u="none">
                <a:solidFill>
                  <a:srgbClr val="030303"/>
                </a:solidFill>
                <a:latin typeface="Times New Roman"/>
                <a:ea typeface="Times New Roman"/>
                <a:cs typeface="Times New Roman"/>
                <a:sym typeface="Times New Roman"/>
              </a:rPr>
              <a:t>, thos</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 who s</a:t>
            </a:r>
            <a:r>
              <a:rPr lang="en-US" sz="2700" strike="noStrike" u="none">
                <a:solidFill>
                  <a:srgbClr val="030303"/>
                </a:solidFill>
                <a:latin typeface="Times New Roman"/>
                <a:ea typeface="Times New Roman"/>
                <a:cs typeface="Times New Roman"/>
                <a:sym typeface="Times New Roman"/>
              </a:rPr>
              <a:t>t</a:t>
            </a:r>
            <a:r>
              <a:rPr lang="en-US" sz="2700" strike="noStrike" u="none">
                <a:solidFill>
                  <a:srgbClr val="030303"/>
                </a:solidFill>
                <a:latin typeface="Times New Roman"/>
                <a:ea typeface="Times New Roman"/>
                <a:cs typeface="Times New Roman"/>
                <a:sym typeface="Times New Roman"/>
              </a:rPr>
              <a:t>ay w</a:t>
            </a:r>
            <a:r>
              <a:rPr lang="en-US" sz="2700" strike="noStrike" u="none">
                <a:solidFill>
                  <a:srgbClr val="030303"/>
                </a:solidFill>
                <a:latin typeface="Times New Roman"/>
                <a:ea typeface="Times New Roman"/>
                <a:cs typeface="Times New Roman"/>
                <a:sym typeface="Times New Roman"/>
              </a:rPr>
              <a:t>i</a:t>
            </a:r>
            <a:r>
              <a:rPr lang="en-US" sz="2700" strike="noStrike" u="none">
                <a:solidFill>
                  <a:srgbClr val="030303"/>
                </a:solidFill>
                <a:latin typeface="Times New Roman"/>
                <a:ea typeface="Times New Roman"/>
                <a:cs typeface="Times New Roman"/>
                <a:sym typeface="Times New Roman"/>
              </a:rPr>
              <a:t>th a c</a:t>
            </a:r>
            <a:r>
              <a:rPr lang="en-US" sz="2700" strike="noStrike" u="none">
                <a:solidFill>
                  <a:srgbClr val="030303"/>
                </a:solidFill>
                <a:latin typeface="Times New Roman"/>
                <a:ea typeface="Times New Roman"/>
                <a:cs typeface="Times New Roman"/>
                <a:sym typeface="Times New Roman"/>
              </a:rPr>
              <a:t>o</a:t>
            </a:r>
            <a:r>
              <a:rPr lang="en-US" sz="2700" strike="noStrike" u="none">
                <a:solidFill>
                  <a:srgbClr val="030303"/>
                </a:solidFill>
                <a:latin typeface="Times New Roman"/>
                <a:ea typeface="Times New Roman"/>
                <a:cs typeface="Times New Roman"/>
                <a:sym typeface="Times New Roman"/>
              </a:rPr>
              <a:t>mpa</a:t>
            </a:r>
            <a:r>
              <a:rPr lang="en-US" sz="2700" strike="noStrike" u="none">
                <a:solidFill>
                  <a:srgbClr val="030303"/>
                </a:solidFill>
                <a:latin typeface="Times New Roman"/>
                <a:ea typeface="Times New Roman"/>
                <a:cs typeface="Times New Roman"/>
                <a:sym typeface="Times New Roman"/>
              </a:rPr>
              <a:t>n</a:t>
            </a:r>
            <a:r>
              <a:rPr lang="en-US" sz="2700" strike="noStrike" u="none">
                <a:solidFill>
                  <a:srgbClr val="030303"/>
                </a:solidFill>
                <a:latin typeface="Times New Roman"/>
                <a:ea typeface="Times New Roman"/>
                <a:cs typeface="Times New Roman"/>
                <a:sym typeface="Times New Roman"/>
              </a:rPr>
              <a:t>y for a long</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r p</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riod</a:t>
            </a:r>
            <a:r>
              <a:rPr lang="en-US" sz="2700" strike="noStrike" u="none">
                <a:solidFill>
                  <a:srgbClr val="030303"/>
                </a:solidFill>
                <a:latin typeface="Times New Roman"/>
                <a:ea typeface="Times New Roman"/>
                <a:cs typeface="Times New Roman"/>
                <a:sym typeface="Times New Roman"/>
              </a:rPr>
              <a:t> </a:t>
            </a:r>
            <a:r>
              <a:rPr lang="en-US" sz="2700" strike="noStrike" u="none">
                <a:solidFill>
                  <a:srgbClr val="030303"/>
                </a:solidFill>
                <a:latin typeface="Times New Roman"/>
                <a:ea typeface="Times New Roman"/>
                <a:cs typeface="Times New Roman"/>
                <a:sym typeface="Times New Roman"/>
              </a:rPr>
              <a:t>of tim</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 g</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nerally s</a:t>
            </a:r>
            <a:r>
              <a:rPr lang="en-US" sz="2700" strike="noStrike" u="none">
                <a:solidFill>
                  <a:srgbClr val="030303"/>
                </a:solidFill>
                <a:latin typeface="Times New Roman"/>
                <a:ea typeface="Times New Roman"/>
                <a:cs typeface="Times New Roman"/>
                <a:sym typeface="Times New Roman"/>
              </a:rPr>
              <a:t>t</a:t>
            </a:r>
            <a:r>
              <a:rPr lang="en-US" sz="2700" strike="noStrike" u="none">
                <a:solidFill>
                  <a:srgbClr val="030303"/>
                </a:solidFill>
                <a:latin typeface="Times New Roman"/>
                <a:ea typeface="Times New Roman"/>
                <a:cs typeface="Times New Roman"/>
                <a:sym typeface="Times New Roman"/>
              </a:rPr>
              <a:t>ay l</a:t>
            </a:r>
            <a:r>
              <a:rPr lang="en-US" sz="2700" strike="noStrike" u="none">
                <a:solidFill>
                  <a:srgbClr val="030303"/>
                </a:solidFill>
                <a:latin typeface="Times New Roman"/>
                <a:ea typeface="Times New Roman"/>
                <a:cs typeface="Times New Roman"/>
                <a:sym typeface="Times New Roman"/>
              </a:rPr>
              <a:t>o</a:t>
            </a:r>
            <a:r>
              <a:rPr lang="en-US" sz="2700" strike="noStrike" u="none">
                <a:solidFill>
                  <a:srgbClr val="030303"/>
                </a:solidFill>
                <a:latin typeface="Times New Roman"/>
                <a:ea typeface="Times New Roman"/>
                <a:cs typeface="Times New Roman"/>
                <a:sym typeface="Times New Roman"/>
              </a:rPr>
              <a:t>yal, a</a:t>
            </a:r>
            <a:r>
              <a:rPr lang="en-US" sz="2700" strike="noStrike" u="none">
                <a:solidFill>
                  <a:srgbClr val="030303"/>
                </a:solidFill>
                <a:latin typeface="Times New Roman"/>
                <a:ea typeface="Times New Roman"/>
                <a:cs typeface="Times New Roman"/>
                <a:sym typeface="Times New Roman"/>
              </a:rPr>
              <a:t>s </a:t>
            </a:r>
            <a:r>
              <a:rPr lang="en-US" sz="2700" strike="noStrike" u="none">
                <a:solidFill>
                  <a:srgbClr val="030303"/>
                </a:solidFill>
                <a:latin typeface="Times New Roman"/>
                <a:ea typeface="Times New Roman"/>
                <a:cs typeface="Times New Roman"/>
                <a:sym typeface="Times New Roman"/>
              </a:rPr>
              <a:t>sh</a:t>
            </a:r>
            <a:r>
              <a:rPr lang="en-US" sz="2700" strike="noStrike" u="none">
                <a:solidFill>
                  <a:srgbClr val="030303"/>
                </a:solidFill>
                <a:latin typeface="Times New Roman"/>
                <a:ea typeface="Times New Roman"/>
                <a:cs typeface="Times New Roman"/>
                <a:sym typeface="Times New Roman"/>
              </a:rPr>
              <a:t>o</a:t>
            </a:r>
            <a:r>
              <a:rPr lang="en-US" sz="2700" strike="noStrike" u="none">
                <a:solidFill>
                  <a:srgbClr val="030303"/>
                </a:solidFill>
                <a:latin typeface="Times New Roman"/>
                <a:ea typeface="Times New Roman"/>
                <a:cs typeface="Times New Roman"/>
                <a:sym typeface="Times New Roman"/>
              </a:rPr>
              <a:t>wn by</a:t>
            </a:r>
            <a:r>
              <a:rPr lang="en-US" sz="2700" strike="noStrike" u="none">
                <a:solidFill>
                  <a:srgbClr val="030303"/>
                </a:solidFill>
                <a:latin typeface="Times New Roman"/>
                <a:ea typeface="Times New Roman"/>
                <a:cs typeface="Times New Roman"/>
                <a:sym typeface="Times New Roman"/>
              </a:rPr>
              <a:t> the </a:t>
            </a:r>
            <a:r>
              <a:rPr lang="en-US" sz="2700" strike="noStrike" u="none">
                <a:solidFill>
                  <a:srgbClr val="030303"/>
                </a:solidFill>
                <a:latin typeface="Times New Roman"/>
                <a:ea typeface="Times New Roman"/>
                <a:cs typeface="Times New Roman"/>
                <a:sym typeface="Times New Roman"/>
              </a:rPr>
              <a:t>lowe</a:t>
            </a:r>
            <a:r>
              <a:rPr lang="en-US" sz="2700" strike="noStrike" u="none">
                <a:solidFill>
                  <a:srgbClr val="030303"/>
                </a:solidFill>
                <a:latin typeface="Times New Roman"/>
                <a:ea typeface="Times New Roman"/>
                <a:cs typeface="Times New Roman"/>
                <a:sym typeface="Times New Roman"/>
              </a:rPr>
              <a:t>r</a:t>
            </a:r>
            <a:r>
              <a:rPr lang="en-US" sz="2700" strike="noStrike" u="none">
                <a:solidFill>
                  <a:srgbClr val="030303"/>
                </a:solidFill>
                <a:latin typeface="Times New Roman"/>
                <a:ea typeface="Times New Roman"/>
                <a:cs typeface="Times New Roman"/>
                <a:sym typeface="Times New Roman"/>
              </a:rPr>
              <a:t> c</a:t>
            </a:r>
            <a:r>
              <a:rPr lang="en-US" sz="2700" strike="noStrike" u="none">
                <a:solidFill>
                  <a:srgbClr val="030303"/>
                </a:solidFill>
                <a:latin typeface="Times New Roman"/>
                <a:ea typeface="Times New Roman"/>
                <a:cs typeface="Times New Roman"/>
                <a:sym typeface="Times New Roman"/>
              </a:rPr>
              <a:t>h</a:t>
            </a:r>
            <a:r>
              <a:rPr lang="en-US" sz="2700" strike="noStrike" u="none">
                <a:solidFill>
                  <a:srgbClr val="030303"/>
                </a:solidFill>
                <a:latin typeface="Times New Roman"/>
                <a:ea typeface="Times New Roman"/>
                <a:cs typeface="Times New Roman"/>
                <a:sym typeface="Times New Roman"/>
              </a:rPr>
              <a:t>urn ra</a:t>
            </a:r>
            <a:r>
              <a:rPr lang="en-US" sz="2700" strike="noStrike" u="none">
                <a:solidFill>
                  <a:srgbClr val="030303"/>
                </a:solidFill>
                <a:latin typeface="Times New Roman"/>
                <a:ea typeface="Times New Roman"/>
                <a:cs typeface="Times New Roman"/>
                <a:sym typeface="Times New Roman"/>
              </a:rPr>
              <a:t>t</a:t>
            </a:r>
            <a:r>
              <a:rPr lang="en-US" sz="2700" strike="noStrike" u="none">
                <a:solidFill>
                  <a:srgbClr val="030303"/>
                </a:solidFill>
                <a:latin typeface="Times New Roman"/>
                <a:ea typeface="Times New Roman"/>
                <a:cs typeface="Times New Roman"/>
                <a:sym typeface="Times New Roman"/>
              </a:rPr>
              <a:t>es.</a:t>
            </a:r>
            <a:r>
              <a:rPr lang="en-US" sz="2700" strike="noStrike" u="none">
                <a:solidFill>
                  <a:srgbClr val="030303"/>
                </a:solidFill>
                <a:latin typeface="Times New Roman"/>
                <a:ea typeface="Times New Roman"/>
                <a:cs typeface="Times New Roman"/>
                <a:sym typeface="Times New Roman"/>
              </a:rPr>
              <a:t> </a:t>
            </a:r>
          </a:p>
          <a:p>
            <a:pPr algn="l" marL="582932" indent="-291466" lvl="1">
              <a:lnSpc>
                <a:spcPts val="3780"/>
              </a:lnSpc>
              <a:spcBef>
                <a:spcPct val="0"/>
              </a:spcBef>
              <a:buFont typeface="Arial"/>
              <a:buChar char="•"/>
            </a:pPr>
            <a:r>
              <a:rPr lang="en-US" sz="2700" strike="noStrike" u="none">
                <a:solidFill>
                  <a:srgbClr val="030303"/>
                </a:solidFill>
                <a:latin typeface="Times New Roman"/>
                <a:ea typeface="Times New Roman"/>
                <a:cs typeface="Times New Roman"/>
                <a:sym typeface="Times New Roman"/>
              </a:rPr>
              <a:t>Th</a:t>
            </a:r>
            <a:r>
              <a:rPr lang="en-US" sz="2700" strike="noStrike" u="none">
                <a:solidFill>
                  <a:srgbClr val="030303"/>
                </a:solidFill>
                <a:latin typeface="Times New Roman"/>
                <a:ea typeface="Times New Roman"/>
                <a:cs typeface="Times New Roman"/>
                <a:sym typeface="Times New Roman"/>
              </a:rPr>
              <a:t>e</a:t>
            </a:r>
            <a:r>
              <a:rPr lang="en-US" sz="2700" strike="noStrike" u="none">
                <a:solidFill>
                  <a:srgbClr val="030303"/>
                </a:solidFill>
                <a:latin typeface="Times New Roman"/>
                <a:ea typeface="Times New Roman"/>
                <a:cs typeface="Times New Roman"/>
                <a:sym typeface="Times New Roman"/>
              </a:rPr>
              <a:t>se </a:t>
            </a:r>
            <a:r>
              <a:rPr lang="en-US" sz="2700" strike="noStrike" u="none">
                <a:solidFill>
                  <a:srgbClr val="030303"/>
                </a:solidFill>
                <a:latin typeface="Times New Roman"/>
                <a:ea typeface="Times New Roman"/>
                <a:cs typeface="Times New Roman"/>
                <a:sym typeface="Times New Roman"/>
              </a:rPr>
              <a:t>i</a:t>
            </a:r>
            <a:r>
              <a:rPr lang="en-US" sz="2700" strike="noStrike" u="none">
                <a:solidFill>
                  <a:srgbClr val="030303"/>
                </a:solidFill>
                <a:latin typeface="Times New Roman"/>
                <a:ea typeface="Times New Roman"/>
                <a:cs typeface="Times New Roman"/>
                <a:sym typeface="Times New Roman"/>
              </a:rPr>
              <a:t>deas p</a:t>
            </a:r>
            <a:r>
              <a:rPr lang="en-US" sz="2700" strike="noStrike" u="none">
                <a:solidFill>
                  <a:srgbClr val="030303"/>
                </a:solidFill>
                <a:latin typeface="Times New Roman"/>
                <a:ea typeface="Times New Roman"/>
                <a:cs typeface="Times New Roman"/>
                <a:sym typeface="Times New Roman"/>
              </a:rPr>
              <a:t>o</a:t>
            </a:r>
            <a:r>
              <a:rPr lang="en-US" sz="2700" strike="noStrike" u="none">
                <a:solidFill>
                  <a:srgbClr val="030303"/>
                </a:solidFill>
                <a:latin typeface="Times New Roman"/>
                <a:ea typeface="Times New Roman"/>
                <a:cs typeface="Times New Roman"/>
                <a:sym typeface="Times New Roman"/>
              </a:rPr>
              <a:t>i</a:t>
            </a:r>
            <a:r>
              <a:rPr lang="en-US" sz="2700" strike="noStrike" u="none">
                <a:solidFill>
                  <a:srgbClr val="030303"/>
                </a:solidFill>
                <a:latin typeface="Times New Roman"/>
                <a:ea typeface="Times New Roman"/>
                <a:cs typeface="Times New Roman"/>
                <a:sym typeface="Times New Roman"/>
              </a:rPr>
              <a:t>n</a:t>
            </a:r>
            <a:r>
              <a:rPr lang="en-US" sz="2700" strike="noStrike" u="none">
                <a:solidFill>
                  <a:srgbClr val="030303"/>
                </a:solidFill>
                <a:latin typeface="Times New Roman"/>
                <a:ea typeface="Times New Roman"/>
                <a:cs typeface="Times New Roman"/>
                <a:sym typeface="Times New Roman"/>
              </a:rPr>
              <a:t>t for the better cu</a:t>
            </a:r>
            <a:r>
              <a:rPr lang="en-US" sz="2700" strike="noStrike" u="none">
                <a:solidFill>
                  <a:srgbClr val="030303"/>
                </a:solidFill>
                <a:latin typeface="Times New Roman"/>
                <a:ea typeface="Times New Roman"/>
                <a:cs typeface="Times New Roman"/>
                <a:sym typeface="Times New Roman"/>
              </a:rPr>
              <a:t>s</a:t>
            </a:r>
            <a:r>
              <a:rPr lang="en-US" sz="2700" strike="noStrike" u="none">
                <a:solidFill>
                  <a:srgbClr val="030303"/>
                </a:solidFill>
                <a:latin typeface="Times New Roman"/>
                <a:ea typeface="Times New Roman"/>
                <a:cs typeface="Times New Roman"/>
                <a:sym typeface="Times New Roman"/>
              </a:rPr>
              <a:t>tomer service</a:t>
            </a:r>
            <a:r>
              <a:rPr lang="en-US" sz="2700" strike="noStrike" u="none">
                <a:solidFill>
                  <a:srgbClr val="030303"/>
                </a:solidFill>
                <a:latin typeface="Times New Roman"/>
                <a:ea typeface="Times New Roman"/>
                <a:cs typeface="Times New Roman"/>
                <a:sym typeface="Times New Roman"/>
              </a:rPr>
              <a:t> and</a:t>
            </a:r>
            <a:r>
              <a:rPr lang="en-US" sz="2700" strike="noStrike" u="none">
                <a:solidFill>
                  <a:srgbClr val="030303"/>
                </a:solidFill>
                <a:latin typeface="Times New Roman"/>
                <a:ea typeface="Times New Roman"/>
                <a:cs typeface="Times New Roman"/>
                <a:sym typeface="Times New Roman"/>
              </a:rPr>
              <a:t> also</a:t>
            </a:r>
            <a:r>
              <a:rPr lang="en-US" sz="2700" strike="noStrike" u="none">
                <a:solidFill>
                  <a:srgbClr val="030303"/>
                </a:solidFill>
                <a:latin typeface="Times New Roman"/>
                <a:ea typeface="Times New Roman"/>
                <a:cs typeface="Times New Roman"/>
                <a:sym typeface="Times New Roman"/>
              </a:rPr>
              <a:t> en</a:t>
            </a:r>
            <a:r>
              <a:rPr lang="en-US" sz="2700" strike="noStrike" u="none">
                <a:solidFill>
                  <a:srgbClr val="030303"/>
                </a:solidFill>
                <a:latin typeface="Times New Roman"/>
                <a:ea typeface="Times New Roman"/>
                <a:cs typeface="Times New Roman"/>
                <a:sym typeface="Times New Roman"/>
              </a:rPr>
              <a:t>co</a:t>
            </a:r>
            <a:r>
              <a:rPr lang="en-US" sz="2700" strike="noStrike" u="none">
                <a:solidFill>
                  <a:srgbClr val="030303"/>
                </a:solidFill>
                <a:latin typeface="Times New Roman"/>
                <a:ea typeface="Times New Roman"/>
                <a:cs typeface="Times New Roman"/>
                <a:sym typeface="Times New Roman"/>
              </a:rPr>
              <a:t>ur</a:t>
            </a:r>
            <a:r>
              <a:rPr lang="en-US" sz="2700" strike="noStrike" u="none">
                <a:solidFill>
                  <a:srgbClr val="030303"/>
                </a:solidFill>
                <a:latin typeface="Times New Roman"/>
                <a:ea typeface="Times New Roman"/>
                <a:cs typeface="Times New Roman"/>
                <a:sym typeface="Times New Roman"/>
              </a:rPr>
              <a:t>aging</a:t>
            </a:r>
            <a:r>
              <a:rPr lang="en-US" sz="2700" strike="noStrike" u="none">
                <a:solidFill>
                  <a:srgbClr val="030303"/>
                </a:solidFill>
                <a:latin typeface="Times New Roman"/>
                <a:ea typeface="Times New Roman"/>
                <a:cs typeface="Times New Roman"/>
                <a:sym typeface="Times New Roman"/>
              </a:rPr>
              <a:t> l</a:t>
            </a:r>
            <a:r>
              <a:rPr lang="en-US" sz="2700" strike="noStrike" u="none">
                <a:solidFill>
                  <a:srgbClr val="030303"/>
                </a:solidFill>
                <a:latin typeface="Times New Roman"/>
                <a:ea typeface="Times New Roman"/>
                <a:cs typeface="Times New Roman"/>
                <a:sym typeface="Times New Roman"/>
              </a:rPr>
              <a:t>oy</a:t>
            </a:r>
            <a:r>
              <a:rPr lang="en-US" sz="2700" strike="noStrike" u="none">
                <a:solidFill>
                  <a:srgbClr val="030303"/>
                </a:solidFill>
                <a:latin typeface="Times New Roman"/>
                <a:ea typeface="Times New Roman"/>
                <a:cs typeface="Times New Roman"/>
                <a:sym typeface="Times New Roman"/>
              </a:rPr>
              <a:t>a</a:t>
            </a:r>
            <a:r>
              <a:rPr lang="en-US" sz="2700" strike="noStrike" u="none">
                <a:solidFill>
                  <a:srgbClr val="030303"/>
                </a:solidFill>
                <a:latin typeface="Times New Roman"/>
                <a:ea typeface="Times New Roman"/>
                <a:cs typeface="Times New Roman"/>
                <a:sym typeface="Times New Roman"/>
              </a:rPr>
              <a:t>l</a:t>
            </a:r>
            <a:r>
              <a:rPr lang="en-US" sz="2700" strike="noStrike" u="none">
                <a:solidFill>
                  <a:srgbClr val="030303"/>
                </a:solidFill>
                <a:latin typeface="Times New Roman"/>
                <a:ea typeface="Times New Roman"/>
                <a:cs typeface="Times New Roman"/>
                <a:sym typeface="Times New Roman"/>
              </a:rPr>
              <a:t>ty</a:t>
            </a:r>
            <a:r>
              <a:rPr lang="en-US" sz="2700" strike="noStrike" u="none">
                <a:solidFill>
                  <a:srgbClr val="030303"/>
                </a:solidFill>
                <a:latin typeface="Times New Roman"/>
                <a:ea typeface="Times New Roman"/>
                <a:cs typeface="Times New Roman"/>
                <a:sym typeface="Times New Roman"/>
              </a:rPr>
              <a:t> to help stop customer </a:t>
            </a:r>
            <a:r>
              <a:rPr lang="en-US" sz="2700" strike="noStrike" u="none">
                <a:solidFill>
                  <a:srgbClr val="030303"/>
                </a:solidFill>
                <a:latin typeface="Times New Roman"/>
                <a:ea typeface="Times New Roman"/>
                <a:cs typeface="Times New Roman"/>
                <a:sym typeface="Times New Roman"/>
              </a:rPr>
              <a:t>c</a:t>
            </a:r>
            <a:r>
              <a:rPr lang="en-US" sz="2700" strike="noStrike" u="none">
                <a:solidFill>
                  <a:srgbClr val="030303"/>
                </a:solidFill>
                <a:latin typeface="Times New Roman"/>
                <a:ea typeface="Times New Roman"/>
                <a:cs typeface="Times New Roman"/>
                <a:sym typeface="Times New Roman"/>
              </a:rPr>
              <a:t>hu</a:t>
            </a:r>
            <a:r>
              <a:rPr lang="en-US" sz="2700" strike="noStrike" u="none">
                <a:solidFill>
                  <a:srgbClr val="030303"/>
                </a:solidFill>
                <a:latin typeface="Times New Roman"/>
                <a:ea typeface="Times New Roman"/>
                <a:cs typeface="Times New Roman"/>
                <a:sym typeface="Times New Roman"/>
              </a:rPr>
              <a:t>r</a:t>
            </a:r>
            <a:r>
              <a:rPr lang="en-US" sz="2700" strike="noStrike" u="none">
                <a:solidFill>
                  <a:srgbClr val="030303"/>
                </a:solidFill>
                <a:latin typeface="Times New Roman"/>
                <a:ea typeface="Times New Roman"/>
                <a:cs typeface="Times New Roman"/>
                <a:sym typeface="Times New Roman"/>
              </a:rPr>
              <a:t>n (Devriendt, Berrev</a:t>
            </a:r>
            <a:r>
              <a:rPr lang="en-US" sz="2700" strike="noStrike" u="none">
                <a:solidFill>
                  <a:srgbClr val="030303"/>
                </a:solidFill>
                <a:latin typeface="Times New Roman"/>
                <a:ea typeface="Times New Roman"/>
                <a:cs typeface="Times New Roman"/>
                <a:sym typeface="Times New Roman"/>
              </a:rPr>
              <a:t>o</a:t>
            </a:r>
            <a:r>
              <a:rPr lang="en-US" sz="2700" strike="noStrike" u="none">
                <a:solidFill>
                  <a:srgbClr val="030303"/>
                </a:solidFill>
                <a:latin typeface="Times New Roman"/>
                <a:ea typeface="Times New Roman"/>
                <a:cs typeface="Times New Roman"/>
                <a:sym typeface="Times New Roman"/>
              </a:rPr>
              <a:t>et</a:t>
            </a:r>
            <a:r>
              <a:rPr lang="en-US" sz="2700" strike="noStrike" u="none">
                <a:solidFill>
                  <a:srgbClr val="030303"/>
                </a:solidFill>
                <a:latin typeface="Times New Roman"/>
                <a:ea typeface="Times New Roman"/>
                <a:cs typeface="Times New Roman"/>
                <a:sym typeface="Times New Roman"/>
              </a:rPr>
              <a:t>s a</a:t>
            </a:r>
            <a:r>
              <a:rPr lang="en-US" sz="2700" strike="noStrike" u="none">
                <a:solidFill>
                  <a:srgbClr val="030303"/>
                </a:solidFill>
                <a:latin typeface="Times New Roman"/>
                <a:ea typeface="Times New Roman"/>
                <a:cs typeface="Times New Roman"/>
                <a:sym typeface="Times New Roman"/>
              </a:rPr>
              <a:t>nd Ve</a:t>
            </a:r>
            <a:r>
              <a:rPr lang="en-US" sz="2700" strike="noStrike" u="none">
                <a:solidFill>
                  <a:srgbClr val="030303"/>
                </a:solidFill>
                <a:latin typeface="Times New Roman"/>
                <a:ea typeface="Times New Roman"/>
                <a:cs typeface="Times New Roman"/>
                <a:sym typeface="Times New Roman"/>
              </a:rPr>
              <a:t>r</a:t>
            </a:r>
            <a:r>
              <a:rPr lang="en-US" sz="2700" strike="noStrike" u="none">
                <a:solidFill>
                  <a:srgbClr val="030303"/>
                </a:solidFill>
                <a:latin typeface="Times New Roman"/>
                <a:ea typeface="Times New Roman"/>
                <a:cs typeface="Times New Roman"/>
                <a:sym typeface="Times New Roman"/>
              </a:rPr>
              <a:t>beke, 2019)</a:t>
            </a:r>
            <a:r>
              <a:rPr lang="en-US" sz="2700" strike="noStrike" u="none">
                <a:solidFill>
                  <a:srgbClr val="030303"/>
                </a:solidFill>
                <a:latin typeface="Times New Roman"/>
                <a:ea typeface="Times New Roman"/>
                <a:cs typeface="Times New Roman"/>
                <a:sym typeface="Times New Roman"/>
              </a:rPr>
              <a:t>.</a:t>
            </a:r>
          </a:p>
        </p:txBody>
      </p:sp>
      <p:sp>
        <p:nvSpPr>
          <p:cNvPr name="TextBox 18" id="18"/>
          <p:cNvSpPr txBox="true"/>
          <p:nvPr/>
        </p:nvSpPr>
        <p:spPr>
          <a:xfrm rot="0">
            <a:off x="1981200" y="1809971"/>
            <a:ext cx="12174731" cy="1634490"/>
          </a:xfrm>
          <a:prstGeom prst="rect">
            <a:avLst/>
          </a:prstGeom>
        </p:spPr>
        <p:txBody>
          <a:bodyPr anchor="t" rtlCol="false" tIns="0" lIns="0" bIns="0" rIns="0">
            <a:spAutoFit/>
          </a:bodyPr>
          <a:lstStyle/>
          <a:p>
            <a:pPr algn="l" marL="0" indent="0" lvl="0">
              <a:lnSpc>
                <a:spcPts val="5759"/>
              </a:lnSpc>
              <a:spcBef>
                <a:spcPct val="0"/>
              </a:spcBef>
            </a:pPr>
            <a:r>
              <a:rPr lang="en-US" b="true" sz="6399">
                <a:solidFill>
                  <a:srgbClr val="183B4E"/>
                </a:solidFill>
                <a:latin typeface="Times New Roman Ultra-Bold"/>
                <a:ea typeface="Times New Roman Ultra-Bold"/>
                <a:cs typeface="Times New Roman Ultra-Bold"/>
                <a:sym typeface="Times New Roman Ultra-Bold"/>
              </a:rPr>
              <a:t>KEY FINDIN</a:t>
            </a:r>
            <a:r>
              <a:rPr lang="en-US" b="true" sz="6399" strike="noStrike" u="none">
                <a:solidFill>
                  <a:srgbClr val="183B4E"/>
                </a:solidFill>
                <a:latin typeface="Times New Roman Ultra-Bold"/>
                <a:ea typeface="Times New Roman Ultra-Bold"/>
                <a:cs typeface="Times New Roman Ultra-Bold"/>
                <a:sym typeface="Times New Roman Ultra-Bold"/>
              </a:rPr>
              <a:t>G </a:t>
            </a:r>
            <a:r>
              <a:rPr lang="en-US" b="true" sz="6399" strike="noStrike" u="none">
                <a:solidFill>
                  <a:srgbClr val="183B4E"/>
                </a:solidFill>
                <a:latin typeface="Times New Roman Ultra-Bold"/>
                <a:ea typeface="Times New Roman Ultra-Bold"/>
                <a:cs typeface="Times New Roman Ultra-Bold"/>
                <a:sym typeface="Times New Roman Ultra-Bold"/>
              </a:rPr>
              <a:t>5</a:t>
            </a:r>
            <a:r>
              <a:rPr lang="en-US" b="true" sz="6399" strike="noStrike" u="none">
                <a:solidFill>
                  <a:srgbClr val="183B4E"/>
                </a:solidFill>
                <a:latin typeface="Times New Roman Ultra-Bold"/>
                <a:ea typeface="Times New Roman Ultra-Bold"/>
                <a:cs typeface="Times New Roman Ultra-Bold"/>
                <a:sym typeface="Times New Roman Ultra-Bold"/>
              </a:rPr>
              <a:t> — </a:t>
            </a:r>
            <a:r>
              <a:rPr lang="en-US" b="true" sz="6399" strike="noStrike" u="none">
                <a:solidFill>
                  <a:srgbClr val="183B4E"/>
                </a:solidFill>
                <a:latin typeface="Times New Roman Ultra-Bold"/>
                <a:ea typeface="Times New Roman Ultra-Bold"/>
                <a:cs typeface="Times New Roman Ultra-Bold"/>
                <a:sym typeface="Times New Roman Ultra-Bold"/>
              </a:rPr>
              <a:t>S</a:t>
            </a:r>
            <a:r>
              <a:rPr lang="en-US" b="true" sz="6399" strike="noStrike" u="none">
                <a:solidFill>
                  <a:srgbClr val="183B4E"/>
                </a:solidFill>
                <a:latin typeface="Times New Roman Ultra-Bold"/>
                <a:ea typeface="Times New Roman Ultra-Bold"/>
                <a:cs typeface="Times New Roman Ultra-Bold"/>
                <a:sym typeface="Times New Roman Ultra-Bold"/>
              </a:rPr>
              <a:t>E</a:t>
            </a:r>
            <a:r>
              <a:rPr lang="en-US" b="true" sz="6399" strike="noStrike" u="none">
                <a:solidFill>
                  <a:srgbClr val="183B4E"/>
                </a:solidFill>
                <a:latin typeface="Times New Roman Ultra-Bold"/>
                <a:ea typeface="Times New Roman Ultra-Bold"/>
                <a:cs typeface="Times New Roman Ultra-Bold"/>
                <a:sym typeface="Times New Roman Ultra-Bold"/>
              </a:rPr>
              <a:t>RVICE KPIS </a:t>
            </a:r>
            <a:r>
              <a:rPr lang="en-US" b="true" sz="6399" strike="noStrike" u="none">
                <a:solidFill>
                  <a:srgbClr val="183B4E"/>
                </a:solidFill>
                <a:latin typeface="Times New Roman Ultra-Bold"/>
                <a:ea typeface="Times New Roman Ultra-Bold"/>
                <a:cs typeface="Times New Roman Ultra-Bold"/>
                <a:sym typeface="Times New Roman Ultra-Bold"/>
              </a:rPr>
              <a:t>AN</a:t>
            </a:r>
            <a:r>
              <a:rPr lang="en-US" b="true" sz="6399" strike="noStrike" u="none">
                <a:solidFill>
                  <a:srgbClr val="183B4E"/>
                </a:solidFill>
                <a:latin typeface="Times New Roman Ultra-Bold"/>
                <a:ea typeface="Times New Roman Ultra-Bold"/>
                <a:cs typeface="Times New Roman Ultra-Bold"/>
                <a:sym typeface="Times New Roman Ultra-Bold"/>
              </a:rPr>
              <a:t>D</a:t>
            </a:r>
            <a:r>
              <a:rPr lang="en-US" b="true" sz="6399" strike="noStrike" u="none">
                <a:solidFill>
                  <a:srgbClr val="183B4E"/>
                </a:solidFill>
                <a:latin typeface="Times New Roman Ultra-Bold"/>
                <a:ea typeface="Times New Roman Ultra-Bold"/>
                <a:cs typeface="Times New Roman Ultra-Bold"/>
                <a:sym typeface="Times New Roman Ultra-Bold"/>
              </a:rPr>
              <a:t> </a:t>
            </a:r>
            <a:r>
              <a:rPr lang="en-US" b="true" sz="6399" strike="noStrike" u="none">
                <a:solidFill>
                  <a:srgbClr val="183B4E"/>
                </a:solidFill>
                <a:latin typeface="Times New Roman Ultra-Bold"/>
                <a:ea typeface="Times New Roman Ultra-Bold"/>
                <a:cs typeface="Times New Roman Ultra-Bold"/>
                <a:sym typeface="Times New Roman Ultra-Bold"/>
              </a:rPr>
              <a:t>ACC</a:t>
            </a:r>
            <a:r>
              <a:rPr lang="en-US" b="true" sz="6399" strike="noStrike" u="none">
                <a:solidFill>
                  <a:srgbClr val="183B4E"/>
                </a:solidFill>
                <a:latin typeface="Times New Roman Ultra-Bold"/>
                <a:ea typeface="Times New Roman Ultra-Bold"/>
                <a:cs typeface="Times New Roman Ultra-Bold"/>
                <a:sym typeface="Times New Roman Ultra-Bold"/>
              </a:rPr>
              <a:t>OUN</a:t>
            </a:r>
            <a:r>
              <a:rPr lang="en-US" b="true" sz="6399" strike="noStrike" u="none">
                <a:solidFill>
                  <a:srgbClr val="183B4E"/>
                </a:solidFill>
                <a:latin typeface="Times New Roman Ultra-Bold"/>
                <a:ea typeface="Times New Roman Ultra-Bold"/>
                <a:cs typeface="Times New Roman Ultra-Bold"/>
                <a:sym typeface="Times New Roman Ultra-Bold"/>
              </a:rPr>
              <a:t>T LENGTH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1981200" y="3861043"/>
            <a:ext cx="12011770" cy="3781425"/>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sz="3000">
                <a:solidFill>
                  <a:srgbClr val="030303"/>
                </a:solidFill>
                <a:latin typeface="Times New Roman"/>
                <a:ea typeface="Times New Roman"/>
                <a:cs typeface="Times New Roman"/>
                <a:sym typeface="Times New Roman"/>
              </a:rPr>
              <a:t>Using both </a:t>
            </a:r>
            <a:r>
              <a:rPr lang="en-US" sz="3000" strike="noStrike" u="none">
                <a:solidFill>
                  <a:srgbClr val="030303"/>
                </a:solidFill>
                <a:latin typeface="Times New Roman"/>
                <a:ea typeface="Times New Roman"/>
                <a:cs typeface="Times New Roman"/>
                <a:sym typeface="Times New Roman"/>
              </a:rPr>
              <a:t>CRM and analytics</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toge</a:t>
            </a:r>
            <a:r>
              <a:rPr lang="en-US" sz="3000" strike="noStrike" u="none">
                <a:solidFill>
                  <a:srgbClr val="030303"/>
                </a:solidFill>
                <a:latin typeface="Times New Roman"/>
                <a:ea typeface="Times New Roman"/>
                <a:cs typeface="Times New Roman"/>
                <a:sym typeface="Times New Roman"/>
              </a:rPr>
              <a:t>th</a:t>
            </a:r>
            <a:r>
              <a:rPr lang="en-US" sz="3000" strike="noStrike" u="none">
                <a:solidFill>
                  <a:srgbClr val="030303"/>
                </a:solidFill>
                <a:latin typeface="Times New Roman"/>
                <a:ea typeface="Times New Roman"/>
                <a:cs typeface="Times New Roman"/>
                <a:sym typeface="Times New Roman"/>
              </a:rPr>
              <a:t>er allo</a:t>
            </a:r>
            <a:r>
              <a:rPr lang="en-US" sz="3000" strike="noStrike" u="none">
                <a:solidFill>
                  <a:srgbClr val="030303"/>
                </a:solidFill>
                <a:latin typeface="Times New Roman"/>
                <a:ea typeface="Times New Roman"/>
                <a:cs typeface="Times New Roman"/>
                <a:sym typeface="Times New Roman"/>
              </a:rPr>
              <a:t>ws</a:t>
            </a:r>
            <a:r>
              <a:rPr lang="en-US" sz="3000" strike="noStrike" u="none">
                <a:solidFill>
                  <a:srgbClr val="030303"/>
                </a:solidFill>
                <a:latin typeface="Times New Roman"/>
                <a:ea typeface="Times New Roman"/>
                <a:cs typeface="Times New Roman"/>
                <a:sym typeface="Times New Roman"/>
              </a:rPr>
              <a:t> a compan</a:t>
            </a:r>
            <a:r>
              <a:rPr lang="en-US" sz="3000" strike="noStrike" u="none">
                <a:solidFill>
                  <a:srgbClr val="030303"/>
                </a:solidFill>
                <a:latin typeface="Times New Roman"/>
                <a:ea typeface="Times New Roman"/>
                <a:cs typeface="Times New Roman"/>
                <a:sym typeface="Times New Roman"/>
              </a:rPr>
              <a:t>y</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o f</a:t>
            </a:r>
            <a:r>
              <a:rPr lang="en-US" sz="3000" strike="noStrike" u="none">
                <a:solidFill>
                  <a:srgbClr val="030303"/>
                </a:solidFill>
                <a:latin typeface="Times New Roman"/>
                <a:ea typeface="Times New Roman"/>
                <a:cs typeface="Times New Roman"/>
                <a:sym typeface="Times New Roman"/>
              </a:rPr>
              <a:t>ore</a:t>
            </a:r>
            <a:r>
              <a:rPr lang="en-US" sz="3000" strike="noStrike" u="none">
                <a:solidFill>
                  <a:srgbClr val="030303"/>
                </a:solidFill>
                <a:latin typeface="Times New Roman"/>
                <a:ea typeface="Times New Roman"/>
                <a:cs typeface="Times New Roman"/>
                <a:sym typeface="Times New Roman"/>
              </a:rPr>
              <a:t>see </a:t>
            </a:r>
            <a:r>
              <a:rPr lang="en-US" sz="3000" strike="noStrike" u="none">
                <a:solidFill>
                  <a:srgbClr val="030303"/>
                </a:solidFill>
                <a:latin typeface="Times New Roman"/>
                <a:ea typeface="Times New Roman"/>
                <a:cs typeface="Times New Roman"/>
                <a:sym typeface="Times New Roman"/>
              </a:rPr>
              <a:t>potenti</a:t>
            </a:r>
            <a:r>
              <a:rPr lang="en-US" sz="3000" strike="noStrike" u="none">
                <a:solidFill>
                  <a:srgbClr val="030303"/>
                </a:solidFill>
                <a:latin typeface="Times New Roman"/>
                <a:ea typeface="Times New Roman"/>
                <a:cs typeface="Times New Roman"/>
                <a:sym typeface="Times New Roman"/>
              </a:rPr>
              <a:t>al pr</a:t>
            </a:r>
            <a:r>
              <a:rPr lang="en-US" sz="3000" strike="noStrike" u="none">
                <a:solidFill>
                  <a:srgbClr val="030303"/>
                </a:solidFill>
                <a:latin typeface="Times New Roman"/>
                <a:ea typeface="Times New Roman"/>
                <a:cs typeface="Times New Roman"/>
                <a:sym typeface="Times New Roman"/>
              </a:rPr>
              <a:t>oblems</a:t>
            </a:r>
            <a:r>
              <a:rPr lang="en-US" sz="3000" strike="noStrike" u="none">
                <a:solidFill>
                  <a:srgbClr val="030303"/>
                </a:solidFill>
                <a:latin typeface="Times New Roman"/>
                <a:ea typeface="Times New Roman"/>
                <a:cs typeface="Times New Roman"/>
                <a:sym typeface="Times New Roman"/>
              </a:rPr>
              <a:t> with</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its cu</a:t>
            </a:r>
            <a:r>
              <a:rPr lang="en-US" sz="3000" strike="noStrike" u="none">
                <a:solidFill>
                  <a:srgbClr val="030303"/>
                </a:solidFill>
                <a:latin typeface="Times New Roman"/>
                <a:ea typeface="Times New Roman"/>
                <a:cs typeface="Times New Roman"/>
                <a:sym typeface="Times New Roman"/>
              </a:rPr>
              <a:t>stome</a:t>
            </a:r>
            <a:r>
              <a:rPr lang="en-US" sz="3000" strike="noStrike" u="none">
                <a:solidFill>
                  <a:srgbClr val="030303"/>
                </a:solidFill>
                <a:latin typeface="Times New Roman"/>
                <a:ea typeface="Times New Roman"/>
                <a:cs typeface="Times New Roman"/>
                <a:sym typeface="Times New Roman"/>
              </a:rPr>
              <a:t>r</a:t>
            </a:r>
            <a:r>
              <a:rPr lang="en-US" sz="3000" strike="noStrike" u="none">
                <a:solidFill>
                  <a:srgbClr val="030303"/>
                </a:solidFill>
                <a:latin typeface="Times New Roman"/>
                <a:ea typeface="Times New Roman"/>
                <a:cs typeface="Times New Roman"/>
                <a:sym typeface="Times New Roman"/>
              </a:rPr>
              <a:t>s a</a:t>
            </a:r>
            <a:r>
              <a:rPr lang="en-US" sz="3000" strike="noStrike" u="none">
                <a:solidFill>
                  <a:srgbClr val="030303"/>
                </a:solidFill>
                <a:latin typeface="Times New Roman"/>
                <a:ea typeface="Times New Roman"/>
                <a:cs typeface="Times New Roman"/>
                <a:sym typeface="Times New Roman"/>
              </a:rPr>
              <a:t>nd t</a:t>
            </a:r>
            <a:r>
              <a:rPr lang="en-US" sz="3000" strike="noStrike" u="none">
                <a:solidFill>
                  <a:srgbClr val="030303"/>
                </a:solidFill>
                <a:latin typeface="Times New Roman"/>
                <a:ea typeface="Times New Roman"/>
                <a:cs typeface="Times New Roman"/>
                <a:sym typeface="Times New Roman"/>
              </a:rPr>
              <a:t>ak</a:t>
            </a:r>
            <a:r>
              <a:rPr lang="en-US" sz="3000" strike="noStrike" u="none">
                <a:solidFill>
                  <a:srgbClr val="030303"/>
                </a:solidFill>
                <a:latin typeface="Times New Roman"/>
                <a:ea typeface="Times New Roman"/>
                <a:cs typeface="Times New Roman"/>
                <a:sym typeface="Times New Roman"/>
              </a:rPr>
              <a:t>e the </a:t>
            </a:r>
            <a:r>
              <a:rPr lang="en-US" sz="3000" strike="noStrike" u="none">
                <a:solidFill>
                  <a:srgbClr val="030303"/>
                </a:solidFill>
                <a:latin typeface="Times New Roman"/>
                <a:ea typeface="Times New Roman"/>
                <a:cs typeface="Times New Roman"/>
                <a:sym typeface="Times New Roman"/>
              </a:rPr>
              <a:t>ap</a:t>
            </a:r>
            <a:r>
              <a:rPr lang="en-US" sz="3000" strike="noStrike" u="none">
                <a:solidFill>
                  <a:srgbClr val="030303"/>
                </a:solidFill>
                <a:latin typeface="Times New Roman"/>
                <a:ea typeface="Times New Roman"/>
                <a:cs typeface="Times New Roman"/>
                <a:sym typeface="Times New Roman"/>
              </a:rPr>
              <a:t>p</a:t>
            </a:r>
            <a:r>
              <a:rPr lang="en-US" sz="3000" strike="noStrike" u="none">
                <a:solidFill>
                  <a:srgbClr val="030303"/>
                </a:solidFill>
                <a:latin typeface="Times New Roman"/>
                <a:ea typeface="Times New Roman"/>
                <a:cs typeface="Times New Roman"/>
                <a:sym typeface="Times New Roman"/>
              </a:rPr>
              <a:t>ro</a:t>
            </a:r>
            <a:r>
              <a:rPr lang="en-US" sz="3000" strike="noStrike" u="none">
                <a:solidFill>
                  <a:srgbClr val="030303"/>
                </a:solidFill>
                <a:latin typeface="Times New Roman"/>
                <a:ea typeface="Times New Roman"/>
                <a:cs typeface="Times New Roman"/>
                <a:sym typeface="Times New Roman"/>
              </a:rPr>
              <a:t>priat</a:t>
            </a:r>
            <a:r>
              <a:rPr lang="en-US" sz="3000" strike="noStrike" u="none">
                <a:solidFill>
                  <a:srgbClr val="030303"/>
                </a:solidFill>
                <a:latin typeface="Times New Roman"/>
                <a:ea typeface="Times New Roman"/>
                <a:cs typeface="Times New Roman"/>
                <a:sym typeface="Times New Roman"/>
              </a:rPr>
              <a:t>e </a:t>
            </a:r>
            <a:r>
              <a:rPr lang="en-US" sz="3000" strike="noStrike" u="none">
                <a:solidFill>
                  <a:srgbClr val="030303"/>
                </a:solidFill>
                <a:latin typeface="Times New Roman"/>
                <a:ea typeface="Times New Roman"/>
                <a:cs typeface="Times New Roman"/>
                <a:sym typeface="Times New Roman"/>
              </a:rPr>
              <a:t>ac</a:t>
            </a: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o</a:t>
            </a:r>
            <a:r>
              <a:rPr lang="en-US" sz="3000" strike="noStrike" u="none">
                <a:solidFill>
                  <a:srgbClr val="030303"/>
                </a:solidFill>
                <a:latin typeface="Times New Roman"/>
                <a:ea typeface="Times New Roman"/>
                <a:cs typeface="Times New Roman"/>
                <a:sym typeface="Times New Roman"/>
              </a:rPr>
              <a:t>n</a:t>
            </a:r>
            <a:r>
              <a:rPr lang="en-US" sz="3000" strike="noStrike" u="none">
                <a:solidFill>
                  <a:srgbClr val="030303"/>
                </a:solidFill>
                <a:latin typeface="Times New Roman"/>
                <a:ea typeface="Times New Roman"/>
                <a:cs typeface="Times New Roman"/>
                <a:sym typeface="Times New Roman"/>
              </a:rPr>
              <a:t>s</a:t>
            </a:r>
            <a:r>
              <a:rPr lang="en-US" sz="3000" strike="noStrike" u="none">
                <a:solidFill>
                  <a:srgbClr val="030303"/>
                </a:solidFill>
                <a:latin typeface="Times New Roman"/>
                <a:ea typeface="Times New Roman"/>
                <a:cs typeface="Times New Roman"/>
                <a:sym typeface="Times New Roman"/>
              </a:rPr>
              <a:t>.</a:t>
            </a:r>
            <a:r>
              <a:rPr lang="en-US" sz="3000" strike="noStrike" u="none">
                <a:solidFill>
                  <a:srgbClr val="030303"/>
                </a:solidFill>
                <a:latin typeface="Times New Roman"/>
                <a:ea typeface="Times New Roman"/>
                <a:cs typeface="Times New Roman"/>
                <a:sym typeface="Times New Roman"/>
              </a:rPr>
              <a:t> </a:t>
            </a:r>
          </a:p>
          <a:p>
            <a:pPr algn="l" marL="647700" indent="-323850" lvl="1">
              <a:lnSpc>
                <a:spcPts val="4200"/>
              </a:lnSpc>
              <a:spcBef>
                <a:spcPct val="0"/>
              </a:spcBef>
              <a:buFont typeface="Arial"/>
              <a:buChar char="•"/>
            </a:pPr>
            <a:r>
              <a:rPr lang="en-US" sz="3000" strike="noStrike" u="none">
                <a:solidFill>
                  <a:srgbClr val="030303"/>
                </a:solidFill>
                <a:latin typeface="Times New Roman"/>
                <a:ea typeface="Times New Roman"/>
                <a:cs typeface="Times New Roman"/>
                <a:sym typeface="Times New Roman"/>
              </a:rPr>
              <a:t>Tail</a:t>
            </a:r>
            <a:r>
              <a:rPr lang="en-US" sz="3000" strike="noStrike" u="none">
                <a:solidFill>
                  <a:srgbClr val="030303"/>
                </a:solidFill>
                <a:latin typeface="Times New Roman"/>
                <a:ea typeface="Times New Roman"/>
                <a:cs typeface="Times New Roman"/>
                <a:sym typeface="Times New Roman"/>
              </a:rPr>
              <a:t>o</a:t>
            </a:r>
            <a:r>
              <a:rPr lang="en-US" sz="3000" strike="noStrike" u="none">
                <a:solidFill>
                  <a:srgbClr val="030303"/>
                </a:solidFill>
                <a:latin typeface="Times New Roman"/>
                <a:ea typeface="Times New Roman"/>
                <a:cs typeface="Times New Roman"/>
                <a:sym typeface="Times New Roman"/>
              </a:rPr>
              <a:t>red</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marke</a:t>
            </a:r>
            <a:r>
              <a:rPr lang="en-US" sz="3000" strike="noStrike" u="none">
                <a:solidFill>
                  <a:srgbClr val="030303"/>
                </a:solidFill>
                <a:latin typeface="Times New Roman"/>
                <a:ea typeface="Times New Roman"/>
                <a:cs typeface="Times New Roman"/>
                <a:sym typeface="Times New Roman"/>
              </a:rPr>
              <a:t>ting a</a:t>
            </a:r>
            <a:r>
              <a:rPr lang="en-US" sz="3000" strike="noStrike" u="none">
                <a:solidFill>
                  <a:srgbClr val="030303"/>
                </a:solidFill>
                <a:latin typeface="Times New Roman"/>
                <a:ea typeface="Times New Roman"/>
                <a:cs typeface="Times New Roman"/>
                <a:sym typeface="Times New Roman"/>
              </a:rPr>
              <a:t>nd</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l</a:t>
            </a:r>
            <a:r>
              <a:rPr lang="en-US" sz="3000" strike="noStrike" u="none">
                <a:solidFill>
                  <a:srgbClr val="030303"/>
                </a:solidFill>
                <a:latin typeface="Times New Roman"/>
                <a:ea typeface="Times New Roman"/>
                <a:cs typeface="Times New Roman"/>
                <a:sym typeface="Times New Roman"/>
              </a:rPr>
              <a:t>oya</a:t>
            </a:r>
            <a:r>
              <a:rPr lang="en-US" sz="3000" strike="noStrike" u="none">
                <a:solidFill>
                  <a:srgbClr val="030303"/>
                </a:solidFill>
                <a:latin typeface="Times New Roman"/>
                <a:ea typeface="Times New Roman"/>
                <a:cs typeface="Times New Roman"/>
                <a:sym typeface="Times New Roman"/>
              </a:rPr>
              <a:t>lt</a:t>
            </a:r>
            <a:r>
              <a:rPr lang="en-US" sz="3000" strike="noStrike" u="none">
                <a:solidFill>
                  <a:srgbClr val="030303"/>
                </a:solidFill>
                <a:latin typeface="Times New Roman"/>
                <a:ea typeface="Times New Roman"/>
                <a:cs typeface="Times New Roman"/>
                <a:sym typeface="Times New Roman"/>
              </a:rPr>
              <a:t>y </a:t>
            </a:r>
            <a:r>
              <a:rPr lang="en-US" sz="3000" strike="noStrike" u="none">
                <a:solidFill>
                  <a:srgbClr val="030303"/>
                </a:solidFill>
                <a:latin typeface="Times New Roman"/>
                <a:ea typeface="Times New Roman"/>
                <a:cs typeface="Times New Roman"/>
                <a:sym typeface="Times New Roman"/>
              </a:rPr>
              <a:t>schemes</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de</a:t>
            </a:r>
            <a:r>
              <a:rPr lang="en-US" sz="3000" strike="noStrike" u="none">
                <a:solidFill>
                  <a:srgbClr val="030303"/>
                </a:solidFill>
                <a:latin typeface="Times New Roman"/>
                <a:ea typeface="Times New Roman"/>
                <a:cs typeface="Times New Roman"/>
                <a:sym typeface="Times New Roman"/>
              </a:rPr>
              <a:t>l</a:t>
            </a:r>
            <a:r>
              <a:rPr lang="en-US" sz="3000" strike="noStrike" u="none">
                <a:solidFill>
                  <a:srgbClr val="030303"/>
                </a:solidFill>
                <a:latin typeface="Times New Roman"/>
                <a:ea typeface="Times New Roman"/>
                <a:cs typeface="Times New Roman"/>
                <a:sym typeface="Times New Roman"/>
              </a:rPr>
              <a:t>iv</a:t>
            </a:r>
            <a:r>
              <a:rPr lang="en-US" sz="3000" strike="noStrike" u="none">
                <a:solidFill>
                  <a:srgbClr val="030303"/>
                </a:solidFill>
                <a:latin typeface="Times New Roman"/>
                <a:ea typeface="Times New Roman"/>
                <a:cs typeface="Times New Roman"/>
                <a:sym typeface="Times New Roman"/>
              </a:rPr>
              <a:t>ered o</a:t>
            </a:r>
            <a:r>
              <a:rPr lang="en-US" sz="3000" strike="noStrike" u="none">
                <a:solidFill>
                  <a:srgbClr val="030303"/>
                </a:solidFill>
                <a:latin typeface="Times New Roman"/>
                <a:ea typeface="Times New Roman"/>
                <a:cs typeface="Times New Roman"/>
                <a:sym typeface="Times New Roman"/>
              </a:rPr>
              <a:t>nl</a:t>
            </a:r>
            <a:r>
              <a:rPr lang="en-US" sz="3000" strike="noStrike" u="none">
                <a:solidFill>
                  <a:srgbClr val="030303"/>
                </a:solidFill>
                <a:latin typeface="Times New Roman"/>
                <a:ea typeface="Times New Roman"/>
                <a:cs typeface="Times New Roman"/>
                <a:sym typeface="Times New Roman"/>
              </a:rPr>
              <a:t>ine</a:t>
            </a:r>
            <a:r>
              <a:rPr lang="en-US" sz="3000" strike="noStrike" u="none">
                <a:solidFill>
                  <a:srgbClr val="030303"/>
                </a:solidFill>
                <a:latin typeface="Times New Roman"/>
                <a:ea typeface="Times New Roman"/>
                <a:cs typeface="Times New Roman"/>
                <a:sym typeface="Times New Roman"/>
              </a:rPr>
              <a:t> wi</a:t>
            </a:r>
            <a:r>
              <a:rPr lang="en-US" sz="3000" strike="noStrike" u="none">
                <a:solidFill>
                  <a:srgbClr val="030303"/>
                </a:solidFill>
                <a:latin typeface="Times New Roman"/>
                <a:ea typeface="Times New Roman"/>
                <a:cs typeface="Times New Roman"/>
                <a:sym typeface="Times New Roman"/>
              </a:rPr>
              <a:t>ll </a:t>
            </a:r>
            <a:r>
              <a:rPr lang="en-US" sz="3000" strike="noStrike" u="none">
                <a:solidFill>
                  <a:srgbClr val="030303"/>
                </a:solidFill>
                <a:latin typeface="Times New Roman"/>
                <a:ea typeface="Times New Roman"/>
                <a:cs typeface="Times New Roman"/>
                <a:sym typeface="Times New Roman"/>
              </a:rPr>
              <a:t>boo</a:t>
            </a:r>
            <a:r>
              <a:rPr lang="en-US" sz="3000" strike="noStrike" u="none">
                <a:solidFill>
                  <a:srgbClr val="030303"/>
                </a:solidFill>
                <a:latin typeface="Times New Roman"/>
                <a:ea typeface="Times New Roman"/>
                <a:cs typeface="Times New Roman"/>
                <a:sym typeface="Times New Roman"/>
              </a:rPr>
              <a:t>st how </a:t>
            </a:r>
            <a:r>
              <a:rPr lang="en-US" sz="3000" strike="noStrike" u="none">
                <a:solidFill>
                  <a:srgbClr val="030303"/>
                </a:solidFill>
                <a:latin typeface="Times New Roman"/>
                <a:ea typeface="Times New Roman"/>
                <a:cs typeface="Times New Roman"/>
                <a:sym typeface="Times New Roman"/>
              </a:rPr>
              <a:t>cus</a:t>
            </a:r>
            <a:r>
              <a:rPr lang="en-US" sz="3000" strike="noStrike" u="none">
                <a:solidFill>
                  <a:srgbClr val="030303"/>
                </a:solidFill>
                <a:latin typeface="Times New Roman"/>
                <a:ea typeface="Times New Roman"/>
                <a:cs typeface="Times New Roman"/>
                <a:sym typeface="Times New Roman"/>
              </a:rPr>
              <a:t>tomers feel</a:t>
            </a:r>
            <a:r>
              <a:rPr lang="en-US" sz="3000" strike="noStrike" u="none">
                <a:solidFill>
                  <a:srgbClr val="030303"/>
                </a:solidFill>
                <a:latin typeface="Times New Roman"/>
                <a:ea typeface="Times New Roman"/>
                <a:cs typeface="Times New Roman"/>
                <a:sym typeface="Times New Roman"/>
              </a:rPr>
              <a:t> ab</a:t>
            </a:r>
            <a:r>
              <a:rPr lang="en-US" sz="3000" strike="noStrike" u="none">
                <a:solidFill>
                  <a:srgbClr val="030303"/>
                </a:solidFill>
                <a:latin typeface="Times New Roman"/>
                <a:ea typeface="Times New Roman"/>
                <a:cs typeface="Times New Roman"/>
                <a:sym typeface="Times New Roman"/>
              </a:rPr>
              <a:t>o</a:t>
            </a:r>
            <a:r>
              <a:rPr lang="en-US" sz="3000" strike="noStrike" u="none">
                <a:solidFill>
                  <a:srgbClr val="030303"/>
                </a:solidFill>
                <a:latin typeface="Times New Roman"/>
                <a:ea typeface="Times New Roman"/>
                <a:cs typeface="Times New Roman"/>
                <a:sym typeface="Times New Roman"/>
              </a:rPr>
              <a:t>ut a</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b</a:t>
            </a:r>
            <a:r>
              <a:rPr lang="en-US" sz="3000" strike="noStrike" u="none">
                <a:solidFill>
                  <a:srgbClr val="030303"/>
                </a:solidFill>
                <a:latin typeface="Times New Roman"/>
                <a:ea typeface="Times New Roman"/>
                <a:cs typeface="Times New Roman"/>
                <a:sym typeface="Times New Roman"/>
              </a:rPr>
              <a:t>u</a:t>
            </a:r>
            <a:r>
              <a:rPr lang="en-US" sz="3000" strike="noStrike" u="none">
                <a:solidFill>
                  <a:srgbClr val="030303"/>
                </a:solidFill>
                <a:latin typeface="Times New Roman"/>
                <a:ea typeface="Times New Roman"/>
                <a:cs typeface="Times New Roman"/>
                <a:sym typeface="Times New Roman"/>
              </a:rPr>
              <a:t>si</a:t>
            </a:r>
            <a:r>
              <a:rPr lang="en-US" sz="3000" strike="noStrike" u="none">
                <a:solidFill>
                  <a:srgbClr val="030303"/>
                </a:solidFill>
                <a:latin typeface="Times New Roman"/>
                <a:ea typeface="Times New Roman"/>
                <a:cs typeface="Times New Roman"/>
                <a:sym typeface="Times New Roman"/>
              </a:rPr>
              <a:t>nes</a:t>
            </a:r>
            <a:r>
              <a:rPr lang="en-US" sz="3000" strike="noStrike" u="none">
                <a:solidFill>
                  <a:srgbClr val="030303"/>
                </a:solidFill>
                <a:latin typeface="Times New Roman"/>
                <a:ea typeface="Times New Roman"/>
                <a:cs typeface="Times New Roman"/>
                <a:sym typeface="Times New Roman"/>
              </a:rPr>
              <a:t>s</a:t>
            </a:r>
            <a:r>
              <a:rPr lang="en-US" sz="3000" strike="noStrike" u="none">
                <a:solidFill>
                  <a:srgbClr val="030303"/>
                </a:solidFill>
                <a:latin typeface="Times New Roman"/>
                <a:ea typeface="Times New Roman"/>
                <a:cs typeface="Times New Roman"/>
                <a:sym typeface="Times New Roman"/>
              </a:rPr>
              <a:t>. </a:t>
            </a:r>
          </a:p>
          <a:p>
            <a:pPr algn="l" marL="647700" indent="-323850" lvl="1">
              <a:lnSpc>
                <a:spcPts val="4200"/>
              </a:lnSpc>
              <a:spcBef>
                <a:spcPct val="0"/>
              </a:spcBef>
              <a:buFont typeface="Arial"/>
              <a:buChar char="•"/>
            </a:pPr>
            <a:r>
              <a:rPr lang="en-US" sz="3000" strike="noStrike" u="none">
                <a:solidFill>
                  <a:srgbClr val="030303"/>
                </a:solidFill>
                <a:latin typeface="Times New Roman"/>
                <a:ea typeface="Times New Roman"/>
                <a:cs typeface="Times New Roman"/>
                <a:sym typeface="Times New Roman"/>
              </a:rPr>
              <a:t>Promotion</a:t>
            </a:r>
            <a:r>
              <a:rPr lang="en-US" sz="3000" strike="noStrike" u="none">
                <a:solidFill>
                  <a:srgbClr val="030303"/>
                </a:solidFill>
                <a:latin typeface="Times New Roman"/>
                <a:ea typeface="Times New Roman"/>
                <a:cs typeface="Times New Roman"/>
                <a:sym typeface="Times New Roman"/>
              </a:rPr>
              <a:t>s </a:t>
            </a:r>
            <a:r>
              <a:rPr lang="en-US" sz="3000" strike="noStrike" u="none">
                <a:solidFill>
                  <a:srgbClr val="030303"/>
                </a:solidFill>
                <a:latin typeface="Times New Roman"/>
                <a:ea typeface="Times New Roman"/>
                <a:cs typeface="Times New Roman"/>
                <a:sym typeface="Times New Roman"/>
              </a:rPr>
              <a:t>b</a:t>
            </a:r>
            <a:r>
              <a:rPr lang="en-US" sz="3000" strike="noStrike" u="none">
                <a:solidFill>
                  <a:srgbClr val="030303"/>
                </a:solidFill>
                <a:latin typeface="Times New Roman"/>
                <a:ea typeface="Times New Roman"/>
                <a:cs typeface="Times New Roman"/>
                <a:sym typeface="Times New Roman"/>
              </a:rPr>
              <a:t>as</a:t>
            </a:r>
            <a:r>
              <a:rPr lang="en-US" sz="3000" strike="noStrike" u="none">
                <a:solidFill>
                  <a:srgbClr val="030303"/>
                </a:solidFill>
                <a:latin typeface="Times New Roman"/>
                <a:ea typeface="Times New Roman"/>
                <a:cs typeface="Times New Roman"/>
                <a:sym typeface="Times New Roman"/>
              </a:rPr>
              <a:t>ed</a:t>
            </a:r>
            <a:r>
              <a:rPr lang="en-US" sz="3000" strike="noStrike" u="none">
                <a:solidFill>
                  <a:srgbClr val="030303"/>
                </a:solidFill>
                <a:latin typeface="Times New Roman"/>
                <a:ea typeface="Times New Roman"/>
                <a:cs typeface="Times New Roman"/>
                <a:sym typeface="Times New Roman"/>
              </a:rPr>
              <a:t> on </a:t>
            </a:r>
            <a:r>
              <a:rPr lang="en-US" sz="3000" strike="noStrike" u="none">
                <a:solidFill>
                  <a:srgbClr val="030303"/>
                </a:solidFill>
                <a:latin typeface="Times New Roman"/>
                <a:ea typeface="Times New Roman"/>
                <a:cs typeface="Times New Roman"/>
                <a:sym typeface="Times New Roman"/>
              </a:rPr>
              <a:t>h</a:t>
            </a:r>
            <a:r>
              <a:rPr lang="en-US" sz="3000" strike="noStrike" u="none">
                <a:solidFill>
                  <a:srgbClr val="030303"/>
                </a:solidFill>
                <a:latin typeface="Times New Roman"/>
                <a:ea typeface="Times New Roman"/>
                <a:cs typeface="Times New Roman"/>
                <a:sym typeface="Times New Roman"/>
              </a:rPr>
              <a:t>o</a:t>
            </a:r>
            <a:r>
              <a:rPr lang="en-US" sz="3000" strike="noStrike" u="none">
                <a:solidFill>
                  <a:srgbClr val="030303"/>
                </a:solidFill>
                <a:latin typeface="Times New Roman"/>
                <a:ea typeface="Times New Roman"/>
                <a:cs typeface="Times New Roman"/>
                <a:sym typeface="Times New Roman"/>
              </a:rPr>
              <a:t>w</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a</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cus</a:t>
            </a: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om</a:t>
            </a:r>
            <a:r>
              <a:rPr lang="en-US" sz="3000" strike="noStrike" u="none">
                <a:solidFill>
                  <a:srgbClr val="030303"/>
                </a:solidFill>
                <a:latin typeface="Times New Roman"/>
                <a:ea typeface="Times New Roman"/>
                <a:cs typeface="Times New Roman"/>
                <a:sym typeface="Times New Roman"/>
              </a:rPr>
              <a:t>er uses t</a:t>
            </a:r>
            <a:r>
              <a:rPr lang="en-US" sz="3000" strike="noStrike" u="none">
                <a:solidFill>
                  <a:srgbClr val="030303"/>
                </a:solidFill>
                <a:latin typeface="Times New Roman"/>
                <a:ea typeface="Times New Roman"/>
                <a:cs typeface="Times New Roman"/>
                <a:sym typeface="Times New Roman"/>
              </a:rPr>
              <a:t>h</a:t>
            </a:r>
            <a:r>
              <a:rPr lang="en-US" sz="3000" strike="noStrike" u="none">
                <a:solidFill>
                  <a:srgbClr val="030303"/>
                </a:solidFill>
                <a:latin typeface="Times New Roman"/>
                <a:ea typeface="Times New Roman"/>
                <a:cs typeface="Times New Roman"/>
                <a:sym typeface="Times New Roman"/>
              </a:rPr>
              <a:t>e service wil</a:t>
            </a:r>
            <a:r>
              <a:rPr lang="en-US" sz="3000" strike="noStrike" u="none">
                <a:solidFill>
                  <a:srgbClr val="030303"/>
                </a:solidFill>
                <a:latin typeface="Times New Roman"/>
                <a:ea typeface="Times New Roman"/>
                <a:cs typeface="Times New Roman"/>
                <a:sym typeface="Times New Roman"/>
              </a:rPr>
              <a:t>l</a:t>
            </a:r>
            <a:r>
              <a:rPr lang="en-US" sz="3000" strike="noStrike" u="none">
                <a:solidFill>
                  <a:srgbClr val="030303"/>
                </a:solidFill>
                <a:latin typeface="Times New Roman"/>
                <a:ea typeface="Times New Roman"/>
                <a:cs typeface="Times New Roman"/>
                <a:sym typeface="Times New Roman"/>
              </a:rPr>
              <a:t> mo</a:t>
            </a: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v</a:t>
            </a:r>
            <a:r>
              <a:rPr lang="en-US" sz="3000" strike="noStrike" u="none">
                <a:solidFill>
                  <a:srgbClr val="030303"/>
                </a:solidFill>
                <a:latin typeface="Times New Roman"/>
                <a:ea typeface="Times New Roman"/>
                <a:cs typeface="Times New Roman"/>
                <a:sym typeface="Times New Roman"/>
              </a:rPr>
              <a:t>ate the</a:t>
            </a:r>
            <a:r>
              <a:rPr lang="en-US" sz="3000" strike="noStrike" u="none">
                <a:solidFill>
                  <a:srgbClr val="030303"/>
                </a:solidFill>
                <a:latin typeface="Times New Roman"/>
                <a:ea typeface="Times New Roman"/>
                <a:cs typeface="Times New Roman"/>
                <a:sym typeface="Times New Roman"/>
              </a:rPr>
              <a:t>m</a:t>
            </a:r>
            <a:r>
              <a:rPr lang="en-US" sz="3000" strike="noStrike" u="none">
                <a:solidFill>
                  <a:srgbClr val="030303"/>
                </a:solidFill>
                <a:latin typeface="Times New Roman"/>
                <a:ea typeface="Times New Roman"/>
                <a:cs typeface="Times New Roman"/>
                <a:sym typeface="Times New Roman"/>
              </a:rPr>
              <a:t> to st</a:t>
            </a: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ck with </a:t>
            </a:r>
            <a:r>
              <a:rPr lang="en-US" sz="3000" strike="noStrike" u="none">
                <a:solidFill>
                  <a:srgbClr val="030303"/>
                </a:solidFill>
                <a:latin typeface="Times New Roman"/>
                <a:ea typeface="Times New Roman"/>
                <a:cs typeface="Times New Roman"/>
                <a:sym typeface="Times New Roman"/>
              </a:rPr>
              <a:t>th</a:t>
            </a:r>
            <a:r>
              <a:rPr lang="en-US" sz="3000" strike="noStrike" u="none">
                <a:solidFill>
                  <a:srgbClr val="030303"/>
                </a:solidFill>
                <a:latin typeface="Times New Roman"/>
                <a:ea typeface="Times New Roman"/>
                <a:cs typeface="Times New Roman"/>
                <a:sym typeface="Times New Roman"/>
              </a:rPr>
              <a:t>e</a:t>
            </a:r>
            <a:r>
              <a:rPr lang="en-US" sz="3000" strike="noStrike" u="none">
                <a:solidFill>
                  <a:srgbClr val="030303"/>
                </a:solidFill>
                <a:latin typeface="Times New Roman"/>
                <a:ea typeface="Times New Roman"/>
                <a:cs typeface="Times New Roman"/>
                <a:sym typeface="Times New Roman"/>
              </a:rPr>
              <a:t> b</a:t>
            </a:r>
            <a:r>
              <a:rPr lang="en-US" sz="3000" strike="noStrike" u="none">
                <a:solidFill>
                  <a:srgbClr val="030303"/>
                </a:solidFill>
                <a:latin typeface="Times New Roman"/>
                <a:ea typeface="Times New Roman"/>
                <a:cs typeface="Times New Roman"/>
                <a:sym typeface="Times New Roman"/>
              </a:rPr>
              <a:t>r</a:t>
            </a:r>
            <a:r>
              <a:rPr lang="en-US" sz="3000" strike="noStrike" u="none">
                <a:solidFill>
                  <a:srgbClr val="030303"/>
                </a:solidFill>
                <a:latin typeface="Times New Roman"/>
                <a:ea typeface="Times New Roman"/>
                <a:cs typeface="Times New Roman"/>
                <a:sym typeface="Times New Roman"/>
              </a:rPr>
              <a:t>a</a:t>
            </a:r>
            <a:r>
              <a:rPr lang="en-US" sz="3000" strike="noStrike" u="none">
                <a:solidFill>
                  <a:srgbClr val="030303"/>
                </a:solidFill>
                <a:latin typeface="Times New Roman"/>
                <a:ea typeface="Times New Roman"/>
                <a:cs typeface="Times New Roman"/>
                <a:sym typeface="Times New Roman"/>
              </a:rPr>
              <a:t>nd </a:t>
            </a:r>
            <a:r>
              <a:rPr lang="en-US" sz="3000" strike="noStrike" u="none">
                <a:solidFill>
                  <a:srgbClr val="030303"/>
                </a:solidFill>
                <a:latin typeface="Times New Roman"/>
                <a:ea typeface="Times New Roman"/>
                <a:cs typeface="Times New Roman"/>
                <a:sym typeface="Times New Roman"/>
              </a:rPr>
              <a:t>(</a:t>
            </a:r>
            <a:r>
              <a:rPr lang="en-US" sz="3000" strike="noStrike" u="none">
                <a:solidFill>
                  <a:srgbClr val="030303"/>
                </a:solidFill>
                <a:latin typeface="Times New Roman"/>
                <a:ea typeface="Times New Roman"/>
                <a:cs typeface="Times New Roman"/>
                <a:sym typeface="Times New Roman"/>
              </a:rPr>
              <a:t>B</a:t>
            </a:r>
            <a:r>
              <a:rPr lang="en-US" sz="3000" strike="noStrike" u="none">
                <a:solidFill>
                  <a:srgbClr val="030303"/>
                </a:solidFill>
                <a:latin typeface="Times New Roman"/>
                <a:ea typeface="Times New Roman"/>
                <a:cs typeface="Times New Roman"/>
                <a:sym typeface="Times New Roman"/>
              </a:rPr>
              <a:t>aha</a:t>
            </a:r>
            <a:r>
              <a:rPr lang="en-US" sz="3000" strike="noStrike" u="none">
                <a:solidFill>
                  <a:srgbClr val="030303"/>
                </a:solidFill>
                <a:latin typeface="Times New Roman"/>
                <a:ea typeface="Times New Roman"/>
                <a:cs typeface="Times New Roman"/>
                <a:sym typeface="Times New Roman"/>
              </a:rPr>
              <a:t>r</a:t>
            </a:r>
            <a:r>
              <a:rPr lang="en-US" sz="3000" strike="noStrike" u="none">
                <a:solidFill>
                  <a:srgbClr val="030303"/>
                </a:solidFill>
                <a:latin typeface="Times New Roman"/>
                <a:ea typeface="Times New Roman"/>
                <a:cs typeface="Times New Roman"/>
                <a:sym typeface="Times New Roman"/>
              </a:rPr>
              <a:t>i</a:t>
            </a:r>
            <a:r>
              <a:rPr lang="en-US" sz="3000" strike="noStrike" u="none">
                <a:solidFill>
                  <a:srgbClr val="030303"/>
                </a:solidFill>
                <a:latin typeface="Times New Roman"/>
                <a:ea typeface="Times New Roman"/>
                <a:cs typeface="Times New Roman"/>
                <a:sym typeface="Times New Roman"/>
              </a:rPr>
              <a:t> and </a:t>
            </a:r>
            <a:r>
              <a:rPr lang="en-US" sz="3000" strike="noStrike" u="none">
                <a:solidFill>
                  <a:srgbClr val="030303"/>
                </a:solidFill>
                <a:latin typeface="Times New Roman"/>
                <a:ea typeface="Times New Roman"/>
                <a:cs typeface="Times New Roman"/>
                <a:sym typeface="Times New Roman"/>
              </a:rPr>
              <a:t>Basalamah</a:t>
            </a:r>
            <a:r>
              <a:rPr lang="en-US" sz="3000" strike="noStrike" u="none">
                <a:solidFill>
                  <a:srgbClr val="030303"/>
                </a:solidFill>
                <a:latin typeface="Times New Roman"/>
                <a:ea typeface="Times New Roman"/>
                <a:cs typeface="Times New Roman"/>
                <a:sym typeface="Times New Roman"/>
              </a:rPr>
              <a:t>, 20</a:t>
            </a:r>
            <a:r>
              <a:rPr lang="en-US" sz="3000" strike="noStrike" u="none">
                <a:solidFill>
                  <a:srgbClr val="030303"/>
                </a:solidFill>
                <a:latin typeface="Times New Roman"/>
                <a:ea typeface="Times New Roman"/>
                <a:cs typeface="Times New Roman"/>
                <a:sym typeface="Times New Roman"/>
              </a:rPr>
              <a:t>20</a:t>
            </a:r>
            <a:r>
              <a:rPr lang="en-US" sz="3000" strike="noStrike" u="none">
                <a:solidFill>
                  <a:srgbClr val="030303"/>
                </a:solidFill>
                <a:latin typeface="Times New Roman"/>
                <a:ea typeface="Times New Roman"/>
                <a:cs typeface="Times New Roman"/>
                <a:sym typeface="Times New Roman"/>
              </a:rPr>
              <a:t>).</a:t>
            </a:r>
          </a:p>
        </p:txBody>
      </p:sp>
      <p:sp>
        <p:nvSpPr>
          <p:cNvPr name="TextBox 17" id="17"/>
          <p:cNvSpPr txBox="true"/>
          <p:nvPr/>
        </p:nvSpPr>
        <p:spPr>
          <a:xfrm rot="0">
            <a:off x="1981200" y="2223795"/>
            <a:ext cx="13855185" cy="1634490"/>
          </a:xfrm>
          <a:prstGeom prst="rect">
            <a:avLst/>
          </a:prstGeom>
        </p:spPr>
        <p:txBody>
          <a:bodyPr anchor="t" rtlCol="false" tIns="0" lIns="0" bIns="0" rIns="0">
            <a:spAutoFit/>
          </a:bodyPr>
          <a:lstStyle/>
          <a:p>
            <a:pPr algn="l" marL="0" indent="0" lvl="0">
              <a:lnSpc>
                <a:spcPts val="5759"/>
              </a:lnSpc>
              <a:spcBef>
                <a:spcPct val="0"/>
              </a:spcBef>
            </a:pPr>
            <a:r>
              <a:rPr lang="en-US" b="true" sz="6399">
                <a:solidFill>
                  <a:srgbClr val="183B4E"/>
                </a:solidFill>
                <a:latin typeface="Times New Roman Ultra-Bold"/>
                <a:ea typeface="Times New Roman Ultra-Bold"/>
                <a:cs typeface="Times New Roman Ultra-Bold"/>
                <a:sym typeface="Times New Roman Ultra-Bold"/>
              </a:rPr>
              <a:t>RECOMMENDATIONS</a:t>
            </a:r>
            <a:r>
              <a:rPr lang="en-US" b="true" sz="6399" strike="noStrike" u="none">
                <a:solidFill>
                  <a:srgbClr val="183B4E"/>
                </a:solidFill>
                <a:latin typeface="Times New Roman Ultra-Bold"/>
                <a:ea typeface="Times New Roman Ultra-Bold"/>
                <a:cs typeface="Times New Roman Ultra-Bold"/>
                <a:sym typeface="Times New Roman Ultra-Bold"/>
              </a:rPr>
              <a:t> — LEVE</a:t>
            </a:r>
            <a:r>
              <a:rPr lang="en-US" b="true" sz="6399" strike="noStrike" u="none">
                <a:solidFill>
                  <a:srgbClr val="183B4E"/>
                </a:solidFill>
                <a:latin typeface="Times New Roman Ultra-Bold"/>
                <a:ea typeface="Times New Roman Ultra-Bold"/>
                <a:cs typeface="Times New Roman Ultra-Bold"/>
                <a:sym typeface="Times New Roman Ultra-Bold"/>
              </a:rPr>
              <a:t>R</a:t>
            </a:r>
            <a:r>
              <a:rPr lang="en-US" b="true" sz="6399" strike="noStrike" u="none">
                <a:solidFill>
                  <a:srgbClr val="183B4E"/>
                </a:solidFill>
                <a:latin typeface="Times New Roman Ultra-Bold"/>
                <a:ea typeface="Times New Roman Ultra-Bold"/>
                <a:cs typeface="Times New Roman Ultra-Bold"/>
                <a:sym typeface="Times New Roman Ultra-Bold"/>
              </a:rPr>
              <a:t>AGING </a:t>
            </a:r>
            <a:r>
              <a:rPr lang="en-US" b="true" sz="6399" strike="noStrike" u="none">
                <a:solidFill>
                  <a:srgbClr val="183B4E"/>
                </a:solidFill>
                <a:latin typeface="Times New Roman Ultra-Bold"/>
                <a:ea typeface="Times New Roman Ultra-Bold"/>
                <a:cs typeface="Times New Roman Ultra-Bold"/>
                <a:sym typeface="Times New Roman Ultra-Bold"/>
              </a:rPr>
              <a:t>DI</a:t>
            </a:r>
            <a:r>
              <a:rPr lang="en-US" b="true" sz="6399" strike="noStrike" u="none">
                <a:solidFill>
                  <a:srgbClr val="183B4E"/>
                </a:solidFill>
                <a:latin typeface="Times New Roman Ultra-Bold"/>
                <a:ea typeface="Times New Roman Ultra-Bold"/>
                <a:cs typeface="Times New Roman Ultra-Bold"/>
                <a:sym typeface="Times New Roman Ultra-Bold"/>
              </a:rPr>
              <a:t>G</a:t>
            </a:r>
            <a:r>
              <a:rPr lang="en-US" b="true" sz="6399" strike="noStrike" u="none">
                <a:solidFill>
                  <a:srgbClr val="183B4E"/>
                </a:solidFill>
                <a:latin typeface="Times New Roman Ultra-Bold"/>
                <a:ea typeface="Times New Roman Ultra-Bold"/>
                <a:cs typeface="Times New Roman Ultra-Bold"/>
                <a:sym typeface="Times New Roman Ultra-Bold"/>
              </a:rPr>
              <a:t>I</a:t>
            </a:r>
            <a:r>
              <a:rPr lang="en-US" b="true" sz="6399" strike="noStrike" u="none">
                <a:solidFill>
                  <a:srgbClr val="183B4E"/>
                </a:solidFill>
                <a:latin typeface="Times New Roman Ultra-Bold"/>
                <a:ea typeface="Times New Roman Ultra-Bold"/>
                <a:cs typeface="Times New Roman Ultra-Bold"/>
                <a:sym typeface="Times New Roman Ultra-Bold"/>
              </a:rPr>
              <a:t>T</a:t>
            </a:r>
            <a:r>
              <a:rPr lang="en-US" b="true" sz="6399" strike="noStrike" u="none">
                <a:solidFill>
                  <a:srgbClr val="183B4E"/>
                </a:solidFill>
                <a:latin typeface="Times New Roman Ultra-Bold"/>
                <a:ea typeface="Times New Roman Ultra-Bold"/>
                <a:cs typeface="Times New Roman Ultra-Bold"/>
                <a:sym typeface="Times New Roman Ultra-Bold"/>
              </a:rPr>
              <a:t>AL TOOLS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214058" y="-120407"/>
            <a:ext cx="18716115" cy="10527815"/>
          </a:xfrm>
          <a:custGeom>
            <a:avLst/>
            <a:gdLst/>
            <a:ahLst/>
            <a:cxnLst/>
            <a:rect r="r" b="b" t="t" l="l"/>
            <a:pathLst>
              <a:path h="10527815" w="18716115">
                <a:moveTo>
                  <a:pt x="0" y="0"/>
                </a:moveTo>
                <a:lnTo>
                  <a:pt x="18716116" y="0"/>
                </a:lnTo>
                <a:lnTo>
                  <a:pt x="18716116" y="10527814"/>
                </a:lnTo>
                <a:lnTo>
                  <a:pt x="0" y="10527814"/>
                </a:lnTo>
                <a:lnTo>
                  <a:pt x="0" y="0"/>
                </a:lnTo>
                <a:close/>
              </a:path>
            </a:pathLst>
          </a:custGeom>
          <a:blipFill>
            <a:blip r:embed="rId4">
              <a:alphaModFix amt="51000"/>
            </a:blip>
            <a:stretch>
              <a:fillRect l="0" t="0" r="0" b="0"/>
            </a:stretch>
          </a:blipFill>
        </p:spPr>
      </p:sp>
      <p:sp>
        <p:nvSpPr>
          <p:cNvPr name="Freeform 4" id="4"/>
          <p:cNvSpPr/>
          <p:nvPr/>
        </p:nvSpPr>
        <p:spPr>
          <a:xfrm flipH="false" flipV="false" rot="0">
            <a:off x="-2967800" y="-129932"/>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08436" y="6632"/>
            <a:ext cx="3233522" cy="1765239"/>
          </a:xfrm>
          <a:custGeom>
            <a:avLst/>
            <a:gdLst/>
            <a:ahLst/>
            <a:cxnLst/>
            <a:rect r="r" b="b" t="t" l="l"/>
            <a:pathLst>
              <a:path h="1765239" w="3233522">
                <a:moveTo>
                  <a:pt x="0" y="0"/>
                </a:moveTo>
                <a:lnTo>
                  <a:pt x="3233522" y="0"/>
                </a:lnTo>
                <a:lnTo>
                  <a:pt x="3233522" y="1765239"/>
                </a:lnTo>
                <a:lnTo>
                  <a:pt x="0" y="1765239"/>
                </a:lnTo>
                <a:lnTo>
                  <a:pt x="0" y="0"/>
                </a:lnTo>
                <a:close/>
              </a:path>
            </a:pathLst>
          </a:custGeom>
          <a:blipFill>
            <a:blip r:embed="rId7">
              <a:extLst>
                <a:ext uri="{96DAC541-7B7A-43D3-8B79-37D633B846F1}">
                  <asvg:svgBlip xmlns:asvg="http://schemas.microsoft.com/office/drawing/2016/SVG/main" r:embed="rId8"/>
                </a:ext>
              </a:extLst>
            </a:blip>
            <a:stretch>
              <a:fillRect l="-2085" t="-91144" r="-63262" b="-30336"/>
            </a:stretch>
          </a:blipFill>
        </p:spPr>
      </p:sp>
      <p:sp>
        <p:nvSpPr>
          <p:cNvPr name="Freeform 6" id="6"/>
          <p:cNvSpPr/>
          <p:nvPr/>
        </p:nvSpPr>
        <p:spPr>
          <a:xfrm flipH="false" flipV="false" rot="0">
            <a:off x="17259300" y="6301321"/>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8445770" y="7988736"/>
            <a:ext cx="3277138" cy="2323422"/>
          </a:xfrm>
          <a:custGeom>
            <a:avLst/>
            <a:gdLst/>
            <a:ahLst/>
            <a:cxnLst/>
            <a:rect r="r" b="b" t="t" l="l"/>
            <a:pathLst>
              <a:path h="2323422" w="3277138">
                <a:moveTo>
                  <a:pt x="0" y="0"/>
                </a:moveTo>
                <a:lnTo>
                  <a:pt x="3277138" y="0"/>
                </a:lnTo>
                <a:lnTo>
                  <a:pt x="3277138" y="2323421"/>
                </a:lnTo>
                <a:lnTo>
                  <a:pt x="0" y="2323421"/>
                </a:lnTo>
                <a:lnTo>
                  <a:pt x="0" y="0"/>
                </a:lnTo>
                <a:close/>
              </a:path>
            </a:pathLst>
          </a:custGeom>
          <a:blipFill>
            <a:blip r:embed="rId11">
              <a:extLst>
                <a:ext uri="{96DAC541-7B7A-43D3-8B79-37D633B846F1}">
                  <asvg:svgBlip xmlns:asvg="http://schemas.microsoft.com/office/drawing/2016/SVG/main" r:embed="rId12"/>
                </a:ext>
              </a:extLst>
            </a:blip>
            <a:stretch>
              <a:fillRect l="0" t="0" r="-63147" b="-68272"/>
            </a:stretch>
          </a:blipFill>
        </p:spPr>
      </p:sp>
      <p:sp>
        <p:nvSpPr>
          <p:cNvPr name="Freeform 8" id="8"/>
          <p:cNvSpPr/>
          <p:nvPr/>
        </p:nvSpPr>
        <p:spPr>
          <a:xfrm flipH="false" flipV="false" rot="0">
            <a:off x="11451734"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529706" y="23129"/>
            <a:ext cx="3298672" cy="511424"/>
          </a:xfrm>
          <a:custGeom>
            <a:avLst/>
            <a:gdLst/>
            <a:ahLst/>
            <a:cxnLst/>
            <a:rect r="r" b="b" t="t" l="l"/>
            <a:pathLst>
              <a:path h="511424" w="3298672">
                <a:moveTo>
                  <a:pt x="0" y="0"/>
                </a:moveTo>
                <a:lnTo>
                  <a:pt x="3298671" y="0"/>
                </a:lnTo>
                <a:lnTo>
                  <a:pt x="3298671" y="511425"/>
                </a:lnTo>
                <a:lnTo>
                  <a:pt x="0" y="511425"/>
                </a:lnTo>
                <a:lnTo>
                  <a:pt x="0" y="0"/>
                </a:lnTo>
                <a:close/>
              </a:path>
            </a:pathLst>
          </a:custGeom>
          <a:blipFill>
            <a:blip r:embed="rId15">
              <a:extLst>
                <a:ext uri="{96DAC541-7B7A-43D3-8B79-37D633B846F1}">
                  <asvg:svgBlip xmlns:asvg="http://schemas.microsoft.com/office/drawing/2016/SVG/main" r:embed="rId16"/>
                </a:ext>
              </a:extLst>
            </a:blip>
            <a:stretch>
              <a:fillRect l="-62082" t="-317822" r="0" b="-346644"/>
            </a:stretch>
          </a:blipFill>
        </p:spPr>
      </p:sp>
      <p:sp>
        <p:nvSpPr>
          <p:cNvPr name="Freeform 10" id="10"/>
          <p:cNvSpPr/>
          <p:nvPr/>
        </p:nvSpPr>
        <p:spPr>
          <a:xfrm flipH="false" flipV="false" rot="0">
            <a:off x="-477356"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2967800" y="6301321"/>
            <a:ext cx="3996500" cy="4114800"/>
          </a:xfrm>
          <a:custGeom>
            <a:avLst/>
            <a:gdLst/>
            <a:ahLst/>
            <a:cxnLst/>
            <a:rect r="r" b="b" t="t" l="l"/>
            <a:pathLst>
              <a:path h="4114800" w="3996500">
                <a:moveTo>
                  <a:pt x="0" y="0"/>
                </a:moveTo>
                <a:lnTo>
                  <a:pt x="3996500" y="0"/>
                </a:lnTo>
                <a:lnTo>
                  <a:pt x="3996500"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6496982" y="9712058"/>
            <a:ext cx="3340920" cy="577415"/>
          </a:xfrm>
          <a:custGeom>
            <a:avLst/>
            <a:gdLst/>
            <a:ahLst/>
            <a:cxnLst/>
            <a:rect r="r" b="b" t="t" l="l"/>
            <a:pathLst>
              <a:path h="577415" w="3340920">
                <a:moveTo>
                  <a:pt x="0" y="0"/>
                </a:moveTo>
                <a:lnTo>
                  <a:pt x="3340920" y="0"/>
                </a:lnTo>
                <a:lnTo>
                  <a:pt x="3340920" y="577415"/>
                </a:lnTo>
                <a:lnTo>
                  <a:pt x="0" y="577415"/>
                </a:lnTo>
                <a:lnTo>
                  <a:pt x="0" y="0"/>
                </a:lnTo>
                <a:close/>
              </a:path>
            </a:pathLst>
          </a:custGeom>
          <a:blipFill>
            <a:blip r:embed="rId21">
              <a:extLst>
                <a:ext uri="{96DAC541-7B7A-43D3-8B79-37D633B846F1}">
                  <asvg:svgBlip xmlns:asvg="http://schemas.microsoft.com/office/drawing/2016/SVG/main" r:embed="rId22"/>
                </a:ext>
              </a:extLst>
            </a:blip>
            <a:stretch>
              <a:fillRect l="-60032" t="-298454" r="0" b="-278644"/>
            </a:stretch>
          </a:blipFill>
        </p:spPr>
      </p:sp>
      <p:sp>
        <p:nvSpPr>
          <p:cNvPr name="Freeform 13" id="13"/>
          <p:cNvSpPr/>
          <p:nvPr/>
        </p:nvSpPr>
        <p:spPr>
          <a:xfrm flipH="false" flipV="false" rot="0">
            <a:off x="-477356" y="765352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7259300" y="-129932"/>
            <a:ext cx="3996499" cy="4114800"/>
          </a:xfrm>
          <a:custGeom>
            <a:avLst/>
            <a:gdLst/>
            <a:ahLst/>
            <a:cxnLst/>
            <a:rect r="r" b="b" t="t" l="l"/>
            <a:pathLst>
              <a:path h="4114800" w="3996499">
                <a:moveTo>
                  <a:pt x="0" y="0"/>
                </a:moveTo>
                <a:lnTo>
                  <a:pt x="3996500" y="0"/>
                </a:lnTo>
                <a:lnTo>
                  <a:pt x="3996500" y="4114800"/>
                </a:lnTo>
                <a:lnTo>
                  <a:pt x="0" y="41148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11451734" y="9208"/>
            <a:ext cx="7315200" cy="2633472"/>
          </a:xfrm>
          <a:custGeom>
            <a:avLst/>
            <a:gdLst/>
            <a:ahLst/>
            <a:cxnLst/>
            <a:rect r="r" b="b" t="t" l="l"/>
            <a:pathLst>
              <a:path h="2633472" w="7315200">
                <a:moveTo>
                  <a:pt x="0" y="0"/>
                </a:moveTo>
                <a:lnTo>
                  <a:pt x="7315200" y="0"/>
                </a:lnTo>
                <a:lnTo>
                  <a:pt x="7315200" y="2633472"/>
                </a:lnTo>
                <a:lnTo>
                  <a:pt x="0" y="26334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6" id="16"/>
          <p:cNvSpPr txBox="true"/>
          <p:nvPr/>
        </p:nvSpPr>
        <p:spPr>
          <a:xfrm rot="0">
            <a:off x="1981200" y="3861043"/>
            <a:ext cx="12011770" cy="48482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30303"/>
                </a:solidFill>
                <a:latin typeface="Times New Roman"/>
                <a:ea typeface="Times New Roman"/>
                <a:cs typeface="Times New Roman"/>
                <a:sym typeface="Times New Roman"/>
              </a:rPr>
              <a:t>The IT team who needs to work on strong data systems</a:t>
            </a:r>
            <a:r>
              <a:rPr lang="en-US" sz="3000" strike="noStrike" u="none">
                <a:solidFill>
                  <a:srgbClr val="030303"/>
                </a:solidFill>
                <a:latin typeface="Times New Roman"/>
                <a:ea typeface="Times New Roman"/>
                <a:cs typeface="Times New Roman"/>
                <a:sym typeface="Times New Roman"/>
              </a:rPr>
              <a:t> and also make analytics </a:t>
            </a:r>
            <a:r>
              <a:rPr lang="en-US" sz="3000" strike="noStrike" u="none">
                <a:solidFill>
                  <a:srgbClr val="030303"/>
                </a:solidFill>
                <a:latin typeface="Times New Roman"/>
                <a:ea typeface="Times New Roman"/>
                <a:cs typeface="Times New Roman"/>
                <a:sym typeface="Times New Roman"/>
              </a:rPr>
              <a:t>supp</a:t>
            </a:r>
            <a:r>
              <a:rPr lang="en-US" sz="3000" strike="noStrike" u="none">
                <a:solidFill>
                  <a:srgbClr val="030303"/>
                </a:solidFill>
                <a:latin typeface="Times New Roman"/>
                <a:ea typeface="Times New Roman"/>
                <a:cs typeface="Times New Roman"/>
                <a:sym typeface="Times New Roman"/>
              </a:rPr>
              <a:t>ort available. </a:t>
            </a:r>
          </a:p>
          <a:p>
            <a:pPr algn="l" marL="647700" indent="-323850" lvl="1">
              <a:lnSpc>
                <a:spcPts val="4200"/>
              </a:lnSpc>
              <a:spcBef>
                <a:spcPct val="0"/>
              </a:spcBef>
              <a:buFont typeface="Arial"/>
              <a:buChar char="•"/>
            </a:pPr>
            <a:r>
              <a:rPr lang="en-US" sz="3000" strike="noStrike" u="none">
                <a:solidFill>
                  <a:srgbClr val="030303"/>
                </a:solidFill>
                <a:latin typeface="Times New Roman"/>
                <a:ea typeface="Times New Roman"/>
                <a:cs typeface="Times New Roman"/>
                <a:sym typeface="Times New Roman"/>
              </a:rPr>
              <a:t>Marketers must cre</a:t>
            </a:r>
            <a:r>
              <a:rPr lang="en-US" sz="3000" strike="noStrike" u="none">
                <a:solidFill>
                  <a:srgbClr val="030303"/>
                </a:solidFill>
                <a:latin typeface="Times New Roman"/>
                <a:ea typeface="Times New Roman"/>
                <a:cs typeface="Times New Roman"/>
                <a:sym typeface="Times New Roman"/>
              </a:rPr>
              <a:t>at</a:t>
            </a:r>
            <a:r>
              <a:rPr lang="en-US" sz="3000" strike="noStrike" u="none">
                <a:solidFill>
                  <a:srgbClr val="030303"/>
                </a:solidFill>
                <a:latin typeface="Times New Roman"/>
                <a:ea typeface="Times New Roman"/>
                <a:cs typeface="Times New Roman"/>
                <a:sym typeface="Times New Roman"/>
              </a:rPr>
              <a:t>e t</a:t>
            </a:r>
            <a:r>
              <a:rPr lang="en-US" sz="3000" strike="noStrike" u="none">
                <a:solidFill>
                  <a:srgbClr val="030303"/>
                </a:solidFill>
                <a:latin typeface="Times New Roman"/>
                <a:ea typeface="Times New Roman"/>
                <a:cs typeface="Times New Roman"/>
                <a:sym typeface="Times New Roman"/>
              </a:rPr>
              <a:t>h</a:t>
            </a:r>
            <a:r>
              <a:rPr lang="en-US" sz="3000" strike="noStrike" u="none">
                <a:solidFill>
                  <a:srgbClr val="030303"/>
                </a:solidFill>
                <a:latin typeface="Times New Roman"/>
                <a:ea typeface="Times New Roman"/>
                <a:cs typeface="Times New Roman"/>
                <a:sym typeface="Times New Roman"/>
              </a:rPr>
              <a:t>e</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targe</a:t>
            </a:r>
            <a:r>
              <a:rPr lang="en-US" sz="3000" strike="noStrike" u="none">
                <a:solidFill>
                  <a:srgbClr val="030303"/>
                </a:solidFill>
                <a:latin typeface="Times New Roman"/>
                <a:ea typeface="Times New Roman"/>
                <a:cs typeface="Times New Roman"/>
                <a:sym typeface="Times New Roman"/>
              </a:rPr>
              <a:t>ted adverti</a:t>
            </a:r>
            <a:r>
              <a:rPr lang="en-US" sz="3000" strike="noStrike" u="none">
                <a:solidFill>
                  <a:srgbClr val="030303"/>
                </a:solidFill>
                <a:latin typeface="Times New Roman"/>
                <a:ea typeface="Times New Roman"/>
                <a:cs typeface="Times New Roman"/>
                <a:sym typeface="Times New Roman"/>
              </a:rPr>
              <a:t>s</a:t>
            </a:r>
            <a:r>
              <a:rPr lang="en-US" sz="3000" strike="noStrike" u="none">
                <a:solidFill>
                  <a:srgbClr val="030303"/>
                </a:solidFill>
                <a:latin typeface="Times New Roman"/>
                <a:ea typeface="Times New Roman"/>
                <a:cs typeface="Times New Roman"/>
                <a:sym typeface="Times New Roman"/>
              </a:rPr>
              <a:t>ing</a:t>
            </a:r>
            <a:r>
              <a:rPr lang="en-US" sz="3000" strike="noStrike" u="none">
                <a:solidFill>
                  <a:srgbClr val="030303"/>
                </a:solidFill>
                <a:latin typeface="Times New Roman"/>
                <a:ea typeface="Times New Roman"/>
                <a:cs typeface="Times New Roman"/>
                <a:sym typeface="Times New Roman"/>
              </a:rPr>
              <a:t> which is guided by wha</a:t>
            </a: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 they know a</a:t>
            </a:r>
            <a:r>
              <a:rPr lang="en-US" sz="3000" strike="noStrike" u="none">
                <a:solidFill>
                  <a:srgbClr val="030303"/>
                </a:solidFill>
                <a:latin typeface="Times New Roman"/>
                <a:ea typeface="Times New Roman"/>
                <a:cs typeface="Times New Roman"/>
                <a:sym typeface="Times New Roman"/>
              </a:rPr>
              <a:t>b</a:t>
            </a:r>
            <a:r>
              <a:rPr lang="en-US" sz="3000" strike="noStrike" u="none">
                <a:solidFill>
                  <a:srgbClr val="030303"/>
                </a:solidFill>
                <a:latin typeface="Times New Roman"/>
                <a:ea typeface="Times New Roman"/>
                <a:cs typeface="Times New Roman"/>
                <a:sym typeface="Times New Roman"/>
              </a:rPr>
              <a:t>out t</a:t>
            </a:r>
            <a:r>
              <a:rPr lang="en-US" sz="3000" strike="noStrike" u="none">
                <a:solidFill>
                  <a:srgbClr val="030303"/>
                </a:solidFill>
                <a:latin typeface="Times New Roman"/>
                <a:ea typeface="Times New Roman"/>
                <a:cs typeface="Times New Roman"/>
                <a:sym typeface="Times New Roman"/>
              </a:rPr>
              <a:t>h</a:t>
            </a:r>
            <a:r>
              <a:rPr lang="en-US" sz="3000" strike="noStrike" u="none">
                <a:solidFill>
                  <a:srgbClr val="030303"/>
                </a:solidFill>
                <a:latin typeface="Times New Roman"/>
                <a:ea typeface="Times New Roman"/>
                <a:cs typeface="Times New Roman"/>
                <a:sym typeface="Times New Roman"/>
              </a:rPr>
              <a:t>e c</a:t>
            </a:r>
            <a:r>
              <a:rPr lang="en-US" sz="3000" strike="noStrike" u="none">
                <a:solidFill>
                  <a:srgbClr val="030303"/>
                </a:solidFill>
                <a:latin typeface="Times New Roman"/>
                <a:ea typeface="Times New Roman"/>
                <a:cs typeface="Times New Roman"/>
                <a:sym typeface="Times New Roman"/>
              </a:rPr>
              <a:t>us</a:t>
            </a:r>
            <a:r>
              <a:rPr lang="en-US" sz="3000" strike="noStrike" u="none">
                <a:solidFill>
                  <a:srgbClr val="030303"/>
                </a:solidFill>
                <a:latin typeface="Times New Roman"/>
                <a:ea typeface="Times New Roman"/>
                <a:cs typeface="Times New Roman"/>
                <a:sym typeface="Times New Roman"/>
              </a:rPr>
              <a:t>tomers. </a:t>
            </a:r>
          </a:p>
          <a:p>
            <a:pPr algn="l" marL="647700" indent="-323850" lvl="1">
              <a:lnSpc>
                <a:spcPts val="4200"/>
              </a:lnSpc>
              <a:spcBef>
                <a:spcPct val="0"/>
              </a:spcBef>
              <a:buFont typeface="Arial"/>
              <a:buChar char="•"/>
            </a:pP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r</a:t>
            </a:r>
            <a:r>
              <a:rPr lang="en-US" sz="3000" strike="noStrike" u="none">
                <a:solidFill>
                  <a:srgbClr val="030303"/>
                </a:solidFill>
                <a:latin typeface="Times New Roman"/>
                <a:ea typeface="Times New Roman"/>
                <a:cs typeface="Times New Roman"/>
                <a:sym typeface="Times New Roman"/>
              </a:rPr>
              <a:t>ai</a:t>
            </a:r>
            <a:r>
              <a:rPr lang="en-US" sz="3000" strike="noStrike" u="none">
                <a:solidFill>
                  <a:srgbClr val="030303"/>
                </a:solidFill>
                <a:latin typeface="Times New Roman"/>
                <a:ea typeface="Times New Roman"/>
                <a:cs typeface="Times New Roman"/>
                <a:sym typeface="Times New Roman"/>
              </a:rPr>
              <a:t>ning cust</a:t>
            </a:r>
            <a:r>
              <a:rPr lang="en-US" sz="3000" strike="noStrike" u="none">
                <a:solidFill>
                  <a:srgbClr val="030303"/>
                </a:solidFill>
                <a:latin typeface="Times New Roman"/>
                <a:ea typeface="Times New Roman"/>
                <a:cs typeface="Times New Roman"/>
                <a:sym typeface="Times New Roman"/>
              </a:rPr>
              <a:t>omer</a:t>
            </a:r>
            <a:r>
              <a:rPr lang="en-US" sz="3000" strike="noStrike" u="none">
                <a:solidFill>
                  <a:srgbClr val="030303"/>
                </a:solidFill>
                <a:latin typeface="Times New Roman"/>
                <a:ea typeface="Times New Roman"/>
                <a:cs typeface="Times New Roman"/>
                <a:sym typeface="Times New Roman"/>
              </a:rPr>
              <a:t> s</a:t>
            </a:r>
            <a:r>
              <a:rPr lang="en-US" sz="3000" strike="noStrike" u="none">
                <a:solidFill>
                  <a:srgbClr val="030303"/>
                </a:solidFill>
                <a:latin typeface="Times New Roman"/>
                <a:ea typeface="Times New Roman"/>
                <a:cs typeface="Times New Roman"/>
                <a:sym typeface="Times New Roman"/>
              </a:rPr>
              <a:t>er</a:t>
            </a:r>
            <a:r>
              <a:rPr lang="en-US" sz="3000" strike="noStrike" u="none">
                <a:solidFill>
                  <a:srgbClr val="030303"/>
                </a:solidFill>
                <a:latin typeface="Times New Roman"/>
                <a:ea typeface="Times New Roman"/>
                <a:cs typeface="Times New Roman"/>
                <a:sym typeface="Times New Roman"/>
              </a:rPr>
              <a:t>vic</a:t>
            </a:r>
            <a:r>
              <a:rPr lang="en-US" sz="3000" strike="noStrike" u="none">
                <a:solidFill>
                  <a:srgbClr val="030303"/>
                </a:solidFill>
                <a:latin typeface="Times New Roman"/>
                <a:ea typeface="Times New Roman"/>
                <a:cs typeface="Times New Roman"/>
                <a:sym typeface="Times New Roman"/>
              </a:rPr>
              <a:t>e</a:t>
            </a:r>
            <a:r>
              <a:rPr lang="en-US" sz="3000" strike="noStrike" u="none">
                <a:solidFill>
                  <a:srgbClr val="030303"/>
                </a:solidFill>
                <a:latin typeface="Times New Roman"/>
                <a:ea typeface="Times New Roman"/>
                <a:cs typeface="Times New Roman"/>
                <a:sym typeface="Times New Roman"/>
              </a:rPr>
              <a:t> </a:t>
            </a:r>
            <a:r>
              <a:rPr lang="en-US" sz="3000" strike="noStrike" u="none">
                <a:solidFill>
                  <a:srgbClr val="030303"/>
                </a:solidFill>
                <a:latin typeface="Times New Roman"/>
                <a:ea typeface="Times New Roman"/>
                <a:cs typeface="Times New Roman"/>
                <a:sym typeface="Times New Roman"/>
              </a:rPr>
              <a:t>teams in how to communicate well and al</a:t>
            </a:r>
            <a:r>
              <a:rPr lang="en-US" sz="3000" strike="noStrike" u="none">
                <a:solidFill>
                  <a:srgbClr val="030303"/>
                </a:solidFill>
                <a:latin typeface="Times New Roman"/>
                <a:ea typeface="Times New Roman"/>
                <a:cs typeface="Times New Roman"/>
                <a:sym typeface="Times New Roman"/>
              </a:rPr>
              <a:t>so </a:t>
            </a:r>
            <a:r>
              <a:rPr lang="en-US" sz="3000" strike="noStrike" u="none">
                <a:solidFill>
                  <a:srgbClr val="030303"/>
                </a:solidFill>
                <a:latin typeface="Times New Roman"/>
                <a:ea typeface="Times New Roman"/>
                <a:cs typeface="Times New Roman"/>
                <a:sym typeface="Times New Roman"/>
              </a:rPr>
              <a:t>t</a:t>
            </a:r>
            <a:r>
              <a:rPr lang="en-US" sz="3000" strike="noStrike" u="none">
                <a:solidFill>
                  <a:srgbClr val="030303"/>
                </a:solidFill>
                <a:latin typeface="Times New Roman"/>
                <a:ea typeface="Times New Roman"/>
                <a:cs typeface="Times New Roman"/>
                <a:sym typeface="Times New Roman"/>
              </a:rPr>
              <a:t>o</a:t>
            </a:r>
            <a:r>
              <a:rPr lang="en-US" sz="3000" strike="noStrike" u="none">
                <a:solidFill>
                  <a:srgbClr val="030303"/>
                </a:solidFill>
                <a:latin typeface="Times New Roman"/>
                <a:ea typeface="Times New Roman"/>
                <a:cs typeface="Times New Roman"/>
                <a:sym typeface="Times New Roman"/>
              </a:rPr>
              <a:t> s</a:t>
            </a:r>
            <a:r>
              <a:rPr lang="en-US" sz="3000" strike="noStrike" u="none">
                <a:solidFill>
                  <a:srgbClr val="030303"/>
                </a:solidFill>
                <a:latin typeface="Times New Roman"/>
                <a:ea typeface="Times New Roman"/>
                <a:cs typeface="Times New Roman"/>
                <a:sym typeface="Times New Roman"/>
              </a:rPr>
              <a:t>o</a:t>
            </a:r>
            <a:r>
              <a:rPr lang="en-US" sz="3000" strike="noStrike" u="none">
                <a:solidFill>
                  <a:srgbClr val="030303"/>
                </a:solidFill>
                <a:latin typeface="Times New Roman"/>
                <a:ea typeface="Times New Roman"/>
                <a:cs typeface="Times New Roman"/>
                <a:sym typeface="Times New Roman"/>
              </a:rPr>
              <a:t>lve issues </a:t>
            </a:r>
            <a:r>
              <a:rPr lang="en-US" sz="3000" strike="noStrike" u="none">
                <a:solidFill>
                  <a:srgbClr val="030303"/>
                </a:solidFill>
                <a:latin typeface="Times New Roman"/>
                <a:ea typeface="Times New Roman"/>
                <a:cs typeface="Times New Roman"/>
                <a:sym typeface="Times New Roman"/>
              </a:rPr>
              <a:t>shou</a:t>
            </a:r>
            <a:r>
              <a:rPr lang="en-US" sz="3000" strike="noStrike" u="none">
                <a:solidFill>
                  <a:srgbClr val="030303"/>
                </a:solidFill>
                <a:latin typeface="Times New Roman"/>
                <a:ea typeface="Times New Roman"/>
                <a:cs typeface="Times New Roman"/>
                <a:sym typeface="Times New Roman"/>
              </a:rPr>
              <a:t>ld b</a:t>
            </a:r>
            <a:r>
              <a:rPr lang="en-US" sz="3000" strike="noStrike" u="none">
                <a:solidFill>
                  <a:srgbClr val="030303"/>
                </a:solidFill>
                <a:latin typeface="Times New Roman"/>
                <a:ea typeface="Times New Roman"/>
                <a:cs typeface="Times New Roman"/>
                <a:sym typeface="Times New Roman"/>
              </a:rPr>
              <a:t>e a pri</a:t>
            </a:r>
            <a:r>
              <a:rPr lang="en-US" sz="3000" strike="noStrike" u="none">
                <a:solidFill>
                  <a:srgbClr val="030303"/>
                </a:solidFill>
                <a:latin typeface="Times New Roman"/>
                <a:ea typeface="Times New Roman"/>
                <a:cs typeface="Times New Roman"/>
                <a:sym typeface="Times New Roman"/>
              </a:rPr>
              <a:t>o</a:t>
            </a:r>
            <a:r>
              <a:rPr lang="en-US" sz="3000" strike="noStrike" u="none">
                <a:solidFill>
                  <a:srgbClr val="030303"/>
                </a:solidFill>
                <a:latin typeface="Times New Roman"/>
                <a:ea typeface="Times New Roman"/>
                <a:cs typeface="Times New Roman"/>
                <a:sym typeface="Times New Roman"/>
              </a:rPr>
              <a:t>ri</a:t>
            </a:r>
            <a:r>
              <a:rPr lang="en-US" sz="3000" strike="noStrike" u="none">
                <a:solidFill>
                  <a:srgbClr val="030303"/>
                </a:solidFill>
                <a:latin typeface="Times New Roman"/>
                <a:ea typeface="Times New Roman"/>
                <a:cs typeface="Times New Roman"/>
                <a:sym typeface="Times New Roman"/>
              </a:rPr>
              <a:t>ty for HR departments. </a:t>
            </a:r>
          </a:p>
          <a:p>
            <a:pPr algn="l" marL="647700" indent="-323850" lvl="1">
              <a:lnSpc>
                <a:spcPts val="4200"/>
              </a:lnSpc>
              <a:spcBef>
                <a:spcPct val="0"/>
              </a:spcBef>
              <a:buFont typeface="Arial"/>
              <a:buChar char="•"/>
            </a:pPr>
            <a:r>
              <a:rPr lang="en-US" sz="3000" strike="noStrike" u="none">
                <a:solidFill>
                  <a:srgbClr val="030303"/>
                </a:solidFill>
                <a:latin typeface="Times New Roman"/>
                <a:ea typeface="Times New Roman"/>
                <a:cs typeface="Times New Roman"/>
                <a:sym typeface="Times New Roman"/>
              </a:rPr>
              <a:t>It </a:t>
            </a:r>
            <a:r>
              <a:rPr lang="en-US" sz="3000" strike="noStrike" u="none">
                <a:solidFill>
                  <a:srgbClr val="030303"/>
                </a:solidFill>
                <a:latin typeface="Times New Roman"/>
                <a:ea typeface="Times New Roman"/>
                <a:cs typeface="Times New Roman"/>
                <a:sym typeface="Times New Roman"/>
              </a:rPr>
              <a:t>is</a:t>
            </a:r>
            <a:r>
              <a:rPr lang="en-US" sz="3000" strike="noStrike" u="none">
                <a:solidFill>
                  <a:srgbClr val="030303"/>
                </a:solidFill>
                <a:latin typeface="Times New Roman"/>
                <a:ea typeface="Times New Roman"/>
                <a:cs typeface="Times New Roman"/>
                <a:sym typeface="Times New Roman"/>
              </a:rPr>
              <a:t> necess</a:t>
            </a:r>
            <a:r>
              <a:rPr lang="en-US" sz="3000" strike="noStrike" u="none">
                <a:solidFill>
                  <a:srgbClr val="030303"/>
                </a:solidFill>
                <a:latin typeface="Times New Roman"/>
                <a:ea typeface="Times New Roman"/>
                <a:cs typeface="Times New Roman"/>
                <a:sym typeface="Times New Roman"/>
              </a:rPr>
              <a:t>ary</a:t>
            </a:r>
            <a:r>
              <a:rPr lang="en-US" sz="3000" strike="noStrike" u="none">
                <a:solidFill>
                  <a:srgbClr val="030303"/>
                </a:solidFill>
                <a:latin typeface="Times New Roman"/>
                <a:ea typeface="Times New Roman"/>
                <a:cs typeface="Times New Roman"/>
                <a:sym typeface="Times New Roman"/>
              </a:rPr>
              <a:t> fo</a:t>
            </a:r>
            <a:r>
              <a:rPr lang="en-US" sz="3000" strike="noStrike" u="none">
                <a:solidFill>
                  <a:srgbClr val="030303"/>
                </a:solidFill>
                <a:latin typeface="Times New Roman"/>
                <a:ea typeface="Times New Roman"/>
                <a:cs typeface="Times New Roman"/>
                <a:sym typeface="Times New Roman"/>
              </a:rPr>
              <a:t>r the marketing, </a:t>
            </a:r>
            <a:r>
              <a:rPr lang="en-US" sz="3000" strike="noStrike" u="none">
                <a:solidFill>
                  <a:srgbClr val="030303"/>
                </a:solidFill>
                <a:latin typeface="Times New Roman"/>
                <a:ea typeface="Times New Roman"/>
                <a:cs typeface="Times New Roman"/>
                <a:sym typeface="Times New Roman"/>
              </a:rPr>
              <a:t>sale</a:t>
            </a:r>
            <a:r>
              <a:rPr lang="en-US" sz="3000" strike="noStrike" u="none">
                <a:solidFill>
                  <a:srgbClr val="030303"/>
                </a:solidFill>
                <a:latin typeface="Times New Roman"/>
                <a:ea typeface="Times New Roman"/>
                <a:cs typeface="Times New Roman"/>
                <a:sym typeface="Times New Roman"/>
              </a:rPr>
              <a:t>s</a:t>
            </a:r>
            <a:r>
              <a:rPr lang="en-US" sz="3000" strike="noStrike" u="none">
                <a:solidFill>
                  <a:srgbClr val="030303"/>
                </a:solidFill>
                <a:latin typeface="Times New Roman"/>
                <a:ea typeface="Times New Roman"/>
                <a:cs typeface="Times New Roman"/>
                <a:sym typeface="Times New Roman"/>
              </a:rPr>
              <a:t> and PR depa</a:t>
            </a:r>
            <a:r>
              <a:rPr lang="en-US" sz="3000" strike="noStrike" u="none">
                <a:solidFill>
                  <a:srgbClr val="030303"/>
                </a:solidFill>
                <a:latin typeface="Times New Roman"/>
                <a:ea typeface="Times New Roman"/>
                <a:cs typeface="Times New Roman"/>
                <a:sym typeface="Times New Roman"/>
              </a:rPr>
              <a:t>r</a:t>
            </a:r>
            <a:r>
              <a:rPr lang="en-US" sz="3000" strike="noStrike" u="none">
                <a:solidFill>
                  <a:srgbClr val="030303"/>
                </a:solidFill>
                <a:latin typeface="Times New Roman"/>
                <a:ea typeface="Times New Roman"/>
                <a:cs typeface="Times New Roman"/>
                <a:sym typeface="Times New Roman"/>
              </a:rPr>
              <a:t>tments to cooperate t</a:t>
            </a:r>
            <a:r>
              <a:rPr lang="en-US" sz="3000" strike="noStrike" u="none">
                <a:solidFill>
                  <a:srgbClr val="030303"/>
                </a:solidFill>
                <a:latin typeface="Times New Roman"/>
                <a:ea typeface="Times New Roman"/>
                <a:cs typeface="Times New Roman"/>
                <a:sym typeface="Times New Roman"/>
              </a:rPr>
              <a:t>o c</a:t>
            </a:r>
            <a:r>
              <a:rPr lang="en-US" sz="3000" strike="noStrike" u="none">
                <a:solidFill>
                  <a:srgbClr val="030303"/>
                </a:solidFill>
                <a:latin typeface="Times New Roman"/>
                <a:ea typeface="Times New Roman"/>
                <a:cs typeface="Times New Roman"/>
                <a:sym typeface="Times New Roman"/>
              </a:rPr>
              <a:t>arry out retention strategi</a:t>
            </a:r>
            <a:r>
              <a:rPr lang="en-US" sz="3000" strike="noStrike" u="none">
                <a:solidFill>
                  <a:srgbClr val="030303"/>
                </a:solidFill>
                <a:latin typeface="Times New Roman"/>
                <a:ea typeface="Times New Roman"/>
                <a:cs typeface="Times New Roman"/>
                <a:sym typeface="Times New Roman"/>
              </a:rPr>
              <a:t>es</a:t>
            </a:r>
            <a:r>
              <a:rPr lang="en-US" sz="3000" strike="noStrike" u="none">
                <a:solidFill>
                  <a:srgbClr val="030303"/>
                </a:solidFill>
                <a:latin typeface="Times New Roman"/>
                <a:ea typeface="Times New Roman"/>
                <a:cs typeface="Times New Roman"/>
                <a:sym typeface="Times New Roman"/>
              </a:rPr>
              <a:t> properly (</a:t>
            </a:r>
            <a:r>
              <a:rPr lang="en-US" sz="3000" strike="noStrike" u="none">
                <a:solidFill>
                  <a:srgbClr val="030303"/>
                </a:solidFill>
                <a:latin typeface="Times New Roman"/>
                <a:ea typeface="Times New Roman"/>
                <a:cs typeface="Times New Roman"/>
                <a:sym typeface="Times New Roman"/>
              </a:rPr>
              <a:t>Cz</a:t>
            </a:r>
            <a:r>
              <a:rPr lang="en-US" sz="3000" strike="noStrike" u="none">
                <a:solidFill>
                  <a:srgbClr val="030303"/>
                </a:solidFill>
                <a:latin typeface="Times New Roman"/>
                <a:ea typeface="Times New Roman"/>
                <a:cs typeface="Times New Roman"/>
                <a:sym typeface="Times New Roman"/>
              </a:rPr>
              <a:t>inkota</a:t>
            </a:r>
            <a:r>
              <a:rPr lang="en-US" sz="3000" strike="noStrike" u="none">
                <a:solidFill>
                  <a:srgbClr val="030303"/>
                </a:solidFill>
                <a:latin typeface="Times New Roman"/>
                <a:ea typeface="Times New Roman"/>
                <a:cs typeface="Times New Roman"/>
                <a:sym typeface="Times New Roman"/>
              </a:rPr>
              <a:t> et </a:t>
            </a:r>
            <a:r>
              <a:rPr lang="en-US" sz="3000" strike="noStrike" u="none">
                <a:solidFill>
                  <a:srgbClr val="030303"/>
                </a:solidFill>
                <a:latin typeface="Times New Roman"/>
                <a:ea typeface="Times New Roman"/>
                <a:cs typeface="Times New Roman"/>
                <a:sym typeface="Times New Roman"/>
              </a:rPr>
              <a:t>al</a:t>
            </a:r>
            <a:r>
              <a:rPr lang="en-US" sz="3000" strike="noStrike" u="none">
                <a:solidFill>
                  <a:srgbClr val="030303"/>
                </a:solidFill>
                <a:latin typeface="Times New Roman"/>
                <a:ea typeface="Times New Roman"/>
                <a:cs typeface="Times New Roman"/>
                <a:sym typeface="Times New Roman"/>
              </a:rPr>
              <a:t>.</a:t>
            </a:r>
            <a:r>
              <a:rPr lang="en-US" sz="3000" strike="noStrike" u="none">
                <a:solidFill>
                  <a:srgbClr val="030303"/>
                </a:solidFill>
                <a:latin typeface="Times New Roman"/>
                <a:ea typeface="Times New Roman"/>
                <a:cs typeface="Times New Roman"/>
                <a:sym typeface="Times New Roman"/>
              </a:rPr>
              <a:t>, 202</a:t>
            </a:r>
            <a:r>
              <a:rPr lang="en-US" sz="3000" strike="noStrike" u="none">
                <a:solidFill>
                  <a:srgbClr val="030303"/>
                </a:solidFill>
                <a:latin typeface="Times New Roman"/>
                <a:ea typeface="Times New Roman"/>
                <a:cs typeface="Times New Roman"/>
                <a:sym typeface="Times New Roman"/>
              </a:rPr>
              <a:t>1</a:t>
            </a:r>
            <a:r>
              <a:rPr lang="en-US" sz="3000" strike="noStrike" u="none">
                <a:solidFill>
                  <a:srgbClr val="030303"/>
                </a:solidFill>
                <a:latin typeface="Times New Roman"/>
                <a:ea typeface="Times New Roman"/>
                <a:cs typeface="Times New Roman"/>
                <a:sym typeface="Times New Roman"/>
              </a:rPr>
              <a:t>).</a:t>
            </a:r>
          </a:p>
        </p:txBody>
      </p:sp>
      <p:sp>
        <p:nvSpPr>
          <p:cNvPr name="TextBox 17" id="17"/>
          <p:cNvSpPr txBox="true"/>
          <p:nvPr/>
        </p:nvSpPr>
        <p:spPr>
          <a:xfrm rot="0">
            <a:off x="1981200" y="2223795"/>
            <a:ext cx="14627286" cy="1634490"/>
          </a:xfrm>
          <a:prstGeom prst="rect">
            <a:avLst/>
          </a:prstGeom>
        </p:spPr>
        <p:txBody>
          <a:bodyPr anchor="t" rtlCol="false" tIns="0" lIns="0" bIns="0" rIns="0">
            <a:spAutoFit/>
          </a:bodyPr>
          <a:lstStyle/>
          <a:p>
            <a:pPr algn="l" marL="0" indent="0" lvl="0">
              <a:lnSpc>
                <a:spcPts val="5759"/>
              </a:lnSpc>
              <a:spcBef>
                <a:spcPct val="0"/>
              </a:spcBef>
            </a:pPr>
            <a:r>
              <a:rPr lang="en-US" b="true" sz="6399">
                <a:solidFill>
                  <a:srgbClr val="183B4E"/>
                </a:solidFill>
                <a:latin typeface="Times New Roman Ultra-Bold"/>
                <a:ea typeface="Times New Roman Ultra-Bold"/>
                <a:cs typeface="Times New Roman Ultra-Bold"/>
                <a:sym typeface="Times New Roman Ultra-Bold"/>
              </a:rPr>
              <a:t>RECOMMENDATIONS</a:t>
            </a:r>
            <a:r>
              <a:rPr lang="en-US" b="true" sz="6399" strike="noStrike" u="none">
                <a:solidFill>
                  <a:srgbClr val="183B4E"/>
                </a:solidFill>
                <a:latin typeface="Times New Roman Ultra-Bold"/>
                <a:ea typeface="Times New Roman Ultra-Bold"/>
                <a:cs typeface="Times New Roman Ultra-Bold"/>
                <a:sym typeface="Times New Roman Ultra-Bold"/>
              </a:rPr>
              <a:t> — DEPARTMENTAL </a:t>
            </a:r>
            <a:r>
              <a:rPr lang="en-US" b="true" sz="6399" strike="noStrike" u="none">
                <a:solidFill>
                  <a:srgbClr val="183B4E"/>
                </a:solidFill>
                <a:latin typeface="Times New Roman Ultra-Bold"/>
                <a:ea typeface="Times New Roman Ultra-Bold"/>
                <a:cs typeface="Times New Roman Ultra-Bold"/>
                <a:sym typeface="Times New Roman Ultra-Bold"/>
              </a:rPr>
              <a:t>C</a:t>
            </a:r>
            <a:r>
              <a:rPr lang="en-US" b="true" sz="6399" strike="noStrike" u="none">
                <a:solidFill>
                  <a:srgbClr val="183B4E"/>
                </a:solidFill>
                <a:latin typeface="Times New Roman Ultra-Bold"/>
                <a:ea typeface="Times New Roman Ultra-Bold"/>
                <a:cs typeface="Times New Roman Ultra-Bold"/>
                <a:sym typeface="Times New Roman Ultra-Bold"/>
              </a:rPr>
              <a:t>OL</a:t>
            </a:r>
            <a:r>
              <a:rPr lang="en-US" b="true" sz="6399" strike="noStrike" u="none">
                <a:solidFill>
                  <a:srgbClr val="183B4E"/>
                </a:solidFill>
                <a:latin typeface="Times New Roman Ultra-Bold"/>
                <a:ea typeface="Times New Roman Ultra-Bold"/>
                <a:cs typeface="Times New Roman Ultra-Bold"/>
                <a:sym typeface="Times New Roman Ultra-Bold"/>
              </a:rPr>
              <a:t>LABORATION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DAGnsvTeDJM</dc:identifier>
  <dcterms:modified xsi:type="dcterms:W3CDTF">2011-08-01T06:04:30Z</dcterms:modified>
  <cp:revision>1</cp:revision>
  <dc:title>PPT_Task</dc:title>
</cp:coreProperties>
</file>